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425" r:id="rId2"/>
    <p:sldId id="314" r:id="rId3"/>
    <p:sldId id="366" r:id="rId4"/>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413" r:id="rId51"/>
    <p:sldId id="414" r:id="rId52"/>
    <p:sldId id="415" r:id="rId53"/>
    <p:sldId id="416" r:id="rId54"/>
    <p:sldId id="417" r:id="rId55"/>
    <p:sldId id="418" r:id="rId56"/>
    <p:sldId id="419" r:id="rId57"/>
    <p:sldId id="420" r:id="rId58"/>
    <p:sldId id="421" r:id="rId59"/>
    <p:sldId id="422" r:id="rId60"/>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8CF"/>
    <a:srgbClr val="0066B3"/>
    <a:srgbClr val="256ABD"/>
    <a:srgbClr val="0D29B3"/>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0" autoAdjust="0"/>
    <p:restoredTop sz="82625" autoAdjust="0"/>
  </p:normalViewPr>
  <p:slideViewPr>
    <p:cSldViewPr>
      <p:cViewPr>
        <p:scale>
          <a:sx n="66" d="100"/>
          <a:sy n="66" d="100"/>
        </p:scale>
        <p:origin x="-1014" y="-612"/>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1/14/2014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1/14/2014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can use the information from Table 11.2 to graph the relationship between</a:t>
            </a:r>
          </a:p>
          <a:p>
            <a:r>
              <a:rPr lang="en-US" sz="1200" b="0" i="0" u="none" strike="noStrike" kern="1200" baseline="0" dirty="0" smtClean="0">
                <a:solidFill>
                  <a:schemeClr val="tx1"/>
                </a:solidFill>
                <a:latin typeface="+mn-lt"/>
                <a:ea typeface="+mn-ea"/>
                <a:cs typeface="+mn-cs"/>
              </a:rPr>
              <a:t>the quantity of pizzas Jill produces and her total cost and average total cost.</a:t>
            </a:r>
          </a:p>
          <a:p>
            <a:r>
              <a:rPr lang="en-US" sz="1200" b="0" i="0" u="none" strike="noStrike" kern="1200" baseline="0" dirty="0" smtClean="0">
                <a:solidFill>
                  <a:schemeClr val="tx1"/>
                </a:solidFill>
                <a:latin typeface="+mn-lt"/>
                <a:ea typeface="+mn-ea"/>
                <a:cs typeface="+mn-cs"/>
              </a:rPr>
              <a:t>Panel (a) shows that total cost increases as the level of production increases.</a:t>
            </a:r>
          </a:p>
          <a:p>
            <a:r>
              <a:rPr lang="en-US" sz="1200" b="0" i="0" u="none" strike="noStrike" kern="1200" baseline="0" dirty="0" smtClean="0">
                <a:solidFill>
                  <a:schemeClr val="tx1"/>
                </a:solidFill>
                <a:latin typeface="+mn-lt"/>
                <a:ea typeface="+mn-ea"/>
                <a:cs typeface="+mn-cs"/>
              </a:rPr>
              <a:t>Panel (b) shows that her average total cost is roughly U shaped: As production</a:t>
            </a:r>
          </a:p>
          <a:p>
            <a:r>
              <a:rPr lang="en-US" sz="1200" b="0" i="0" u="none" strike="noStrike" kern="1200" baseline="0" dirty="0" smtClean="0">
                <a:solidFill>
                  <a:schemeClr val="tx1"/>
                </a:solidFill>
                <a:latin typeface="+mn-lt"/>
                <a:ea typeface="+mn-ea"/>
                <a:cs typeface="+mn-cs"/>
              </a:rPr>
              <a:t>increases from low levels, average total cost falls, before rising at higher levels</a:t>
            </a:r>
          </a:p>
          <a:p>
            <a:r>
              <a:rPr lang="en-US" sz="1200" b="0" i="0" u="none" strike="noStrike" kern="1200" baseline="0" dirty="0" smtClean="0">
                <a:solidFill>
                  <a:schemeClr val="tx1"/>
                </a:solidFill>
                <a:latin typeface="+mn-lt"/>
                <a:ea typeface="+mn-ea"/>
                <a:cs typeface="+mn-cs"/>
              </a:rPr>
              <a:t>of production.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16</a:t>
            </a:fld>
            <a:endParaRPr lang="en-US"/>
          </a:p>
        </p:txBody>
      </p:sp>
    </p:spTree>
    <p:extLst>
      <p:ext uri="{BB962C8B-B14F-4D97-AF65-F5344CB8AC3E}">
        <p14:creationId xmlns:p14="http://schemas.microsoft.com/office/powerpoint/2010/main" val="149614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Jill wants to produce 5,000 pizzas per week</a:t>
            </a:r>
          </a:p>
          <a:p>
            <a:r>
              <a:rPr lang="en-US" sz="1200" b="0" i="0" u="none" strike="noStrike" kern="1200" baseline="0" dirty="0" smtClean="0">
                <a:solidFill>
                  <a:schemeClr val="tx1"/>
                </a:solidFill>
                <a:latin typeface="+mn-lt"/>
                <a:ea typeface="+mn-ea"/>
                <a:cs typeface="+mn-cs"/>
              </a:rPr>
              <a:t>at the lowest total cost. Point </a:t>
            </a:r>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is the </a:t>
            </a:r>
            <a:r>
              <a:rPr lang="en-US" sz="1200" b="0" i="0" u="none" strike="noStrike" kern="1200" baseline="0" dirty="0" err="1" smtClean="0">
                <a:solidFill>
                  <a:schemeClr val="tx1"/>
                </a:solidFill>
                <a:latin typeface="+mn-lt"/>
                <a:ea typeface="+mn-ea"/>
                <a:cs typeface="+mn-cs"/>
              </a:rPr>
              <a:t>lowestcost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combination of inputs shown in the</a:t>
            </a:r>
          </a:p>
          <a:p>
            <a:r>
              <a:rPr lang="en-US" sz="1200" b="0" i="0" u="none" strike="noStrike" kern="1200" baseline="0" dirty="0" smtClean="0">
                <a:solidFill>
                  <a:schemeClr val="tx1"/>
                </a:solidFill>
                <a:latin typeface="+mn-lt"/>
                <a:ea typeface="+mn-ea"/>
                <a:cs typeface="+mn-cs"/>
              </a:rPr>
              <a:t>graph, but this combination of 1 oven and</a:t>
            </a:r>
          </a:p>
          <a:p>
            <a:r>
              <a:rPr lang="en-US" sz="1200" b="0" i="0" u="none" strike="noStrike" kern="1200" baseline="0" dirty="0" smtClean="0">
                <a:solidFill>
                  <a:schemeClr val="tx1"/>
                </a:solidFill>
                <a:latin typeface="+mn-lt"/>
                <a:ea typeface="+mn-ea"/>
                <a:cs typeface="+mn-cs"/>
              </a:rPr>
              <a:t>4 workers will produce fewer than the 5,000</a:t>
            </a:r>
          </a:p>
          <a:p>
            <a:r>
              <a:rPr lang="en-US" sz="1200" b="0" i="0" u="none" strike="noStrike" kern="1200" baseline="0" dirty="0" smtClean="0">
                <a:solidFill>
                  <a:schemeClr val="tx1"/>
                </a:solidFill>
                <a:latin typeface="+mn-lt"/>
                <a:ea typeface="+mn-ea"/>
                <a:cs typeface="+mn-cs"/>
              </a:rPr>
              <a:t>pizzas needed. Points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are combinations</a:t>
            </a:r>
          </a:p>
          <a:p>
            <a:r>
              <a:rPr lang="en-US" sz="1200" b="0" i="0" u="none" strike="noStrike" kern="1200" baseline="0" dirty="0" smtClean="0">
                <a:solidFill>
                  <a:schemeClr val="tx1"/>
                </a:solidFill>
                <a:latin typeface="+mn-lt"/>
                <a:ea typeface="+mn-ea"/>
                <a:cs typeface="+mn-cs"/>
              </a:rPr>
              <a:t>of ovens and workers that will produce</a:t>
            </a:r>
          </a:p>
          <a:p>
            <a:r>
              <a:rPr lang="en-US" sz="1200" b="0" i="0" u="none" strike="noStrike" kern="1200" baseline="0" dirty="0" smtClean="0">
                <a:solidFill>
                  <a:schemeClr val="tx1"/>
                </a:solidFill>
                <a:latin typeface="+mn-lt"/>
                <a:ea typeface="+mn-ea"/>
                <a:cs typeface="+mn-cs"/>
              </a:rPr>
              <a:t>5,000 pizzas, but their total cost is $9,000.</a:t>
            </a:r>
          </a:p>
          <a:p>
            <a:r>
              <a:rPr lang="en-US" sz="1200" b="0" i="0" u="none" strike="noStrike" kern="1200" baseline="0" dirty="0" smtClean="0">
                <a:solidFill>
                  <a:schemeClr val="tx1"/>
                </a:solidFill>
                <a:latin typeface="+mn-lt"/>
                <a:ea typeface="+mn-ea"/>
                <a:cs typeface="+mn-cs"/>
              </a:rPr>
              <a:t>The combination of 3 ovens and 6 workers</a:t>
            </a:r>
          </a:p>
          <a:p>
            <a:r>
              <a:rPr lang="en-US" sz="1200" b="0" i="0" u="none" strike="noStrike" kern="1200" baseline="0" dirty="0" smtClean="0">
                <a:solidFill>
                  <a:schemeClr val="tx1"/>
                </a:solidFill>
                <a:latin typeface="+mn-lt"/>
                <a:ea typeface="+mn-ea"/>
                <a:cs typeface="+mn-cs"/>
              </a:rPr>
              <a:t>at point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produces 5,000 pizzas at the lowest</a:t>
            </a:r>
          </a:p>
          <a:p>
            <a:r>
              <a:rPr lang="en-US" sz="1200" b="0" i="0" u="none" strike="noStrike" kern="1200" baseline="0" dirty="0" smtClean="0">
                <a:solidFill>
                  <a:schemeClr val="tx1"/>
                </a:solidFill>
                <a:latin typeface="+mn-lt"/>
                <a:ea typeface="+mn-ea"/>
                <a:cs typeface="+mn-cs"/>
              </a:rPr>
              <a:t>total cost of $6,000.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50</a:t>
            </a:fld>
            <a:endParaRPr lang="en-US"/>
          </a:p>
        </p:txBody>
      </p:sp>
    </p:spTree>
    <p:extLst>
      <p:ext uri="{BB962C8B-B14F-4D97-AF65-F5344CB8AC3E}">
        <p14:creationId xmlns:p14="http://schemas.microsoft.com/office/powerpoint/2010/main" val="201769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the graph shows, the input combination</a:t>
            </a:r>
          </a:p>
          <a:p>
            <a:r>
              <a:rPr lang="en-US" sz="1200" b="0" i="0" u="none" strike="noStrike" kern="1200" baseline="0" dirty="0" smtClean="0">
                <a:solidFill>
                  <a:schemeClr val="tx1"/>
                </a:solidFill>
                <a:latin typeface="+mn-lt"/>
                <a:ea typeface="+mn-ea"/>
                <a:cs typeface="+mn-cs"/>
              </a:rPr>
              <a:t>at 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which was optimal for Jill, is not</a:t>
            </a:r>
          </a:p>
          <a:p>
            <a:r>
              <a:rPr lang="en-US" sz="1200" b="0" i="0" u="none" strike="noStrike" kern="1200" baseline="0" dirty="0" smtClean="0">
                <a:solidFill>
                  <a:schemeClr val="tx1"/>
                </a:solidFill>
                <a:latin typeface="+mn-lt"/>
                <a:ea typeface="+mn-ea"/>
                <a:cs typeface="+mn-cs"/>
              </a:rPr>
              <a:t>optimal for a businessperson in China. Using</a:t>
            </a:r>
          </a:p>
          <a:p>
            <a:r>
              <a:rPr lang="en-US" sz="1200" b="0" i="0" u="none" strike="noStrike" kern="1200" baseline="0" dirty="0" smtClean="0">
                <a:solidFill>
                  <a:schemeClr val="tx1"/>
                </a:solidFill>
                <a:latin typeface="+mn-lt"/>
                <a:ea typeface="+mn-ea"/>
                <a:cs typeface="+mn-cs"/>
              </a:rPr>
              <a:t>the input combination at point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would</a:t>
            </a:r>
          </a:p>
          <a:p>
            <a:r>
              <a:rPr lang="en-US" sz="1200" b="0" i="0" u="none" strike="noStrike" kern="1200" baseline="0" dirty="0" smtClean="0">
                <a:solidFill>
                  <a:schemeClr val="tx1"/>
                </a:solidFill>
                <a:latin typeface="+mn-lt"/>
                <a:ea typeface="+mn-ea"/>
                <a:cs typeface="+mn-cs"/>
              </a:rPr>
              <a:t>cost businesspeople in China more than</a:t>
            </a:r>
          </a:p>
          <a:p>
            <a:r>
              <a:rPr lang="en-US" sz="1200" b="0" i="0" u="none" strike="noStrike" kern="1200" baseline="0" dirty="0" smtClean="0">
                <a:solidFill>
                  <a:schemeClr val="tx1"/>
                </a:solidFill>
                <a:latin typeface="+mn-lt"/>
                <a:ea typeface="+mn-ea"/>
                <a:cs typeface="+mn-cs"/>
              </a:rPr>
              <a:t>$6,000. Instead, the Chinese </a:t>
            </a:r>
            <a:r>
              <a:rPr lang="en-US" sz="1200" b="0" i="0" u="none" strike="noStrike" kern="1200" baseline="0" dirty="0" err="1" smtClean="0">
                <a:solidFill>
                  <a:schemeClr val="tx1"/>
                </a:solidFill>
                <a:latin typeface="+mn-lt"/>
                <a:ea typeface="+mn-ea"/>
                <a:cs typeface="+mn-cs"/>
              </a:rPr>
              <a:t>isocost</a:t>
            </a:r>
            <a:r>
              <a:rPr lang="en-US" sz="1200" b="0" i="0" u="none" strike="noStrike" kern="1200" baseline="0" dirty="0" smtClean="0">
                <a:solidFill>
                  <a:schemeClr val="tx1"/>
                </a:solidFill>
                <a:latin typeface="+mn-lt"/>
                <a:ea typeface="+mn-ea"/>
                <a:cs typeface="+mn-cs"/>
              </a:rPr>
              <a:t> line is</a:t>
            </a:r>
          </a:p>
          <a:p>
            <a:r>
              <a:rPr lang="en-US" sz="1200" b="0" i="0" u="none" strike="noStrike" kern="1200" baseline="0" dirty="0" smtClean="0">
                <a:solidFill>
                  <a:schemeClr val="tx1"/>
                </a:solidFill>
                <a:latin typeface="+mn-lt"/>
                <a:ea typeface="+mn-ea"/>
                <a:cs typeface="+mn-cs"/>
              </a:rPr>
              <a:t>tangent to the isoquant at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where the</a:t>
            </a:r>
          </a:p>
          <a:p>
            <a:r>
              <a:rPr lang="en-US" sz="1200" b="0" i="0" u="none" strike="noStrike" kern="1200" baseline="0" dirty="0" smtClean="0">
                <a:solidFill>
                  <a:schemeClr val="tx1"/>
                </a:solidFill>
                <a:latin typeface="+mn-lt"/>
                <a:ea typeface="+mn-ea"/>
                <a:cs typeface="+mn-cs"/>
              </a:rPr>
              <a:t>input combination is 2 ovens and 10 workers.</a:t>
            </a:r>
          </a:p>
          <a:p>
            <a:r>
              <a:rPr lang="en-US" sz="1200" b="0" i="0" u="none" strike="noStrike" kern="1200" baseline="0" dirty="0" smtClean="0">
                <a:solidFill>
                  <a:schemeClr val="tx1"/>
                </a:solidFill>
                <a:latin typeface="+mn-lt"/>
                <a:ea typeface="+mn-ea"/>
                <a:cs typeface="+mn-cs"/>
              </a:rPr>
              <a:t>Because ovens cost more in China but</a:t>
            </a:r>
          </a:p>
          <a:p>
            <a:r>
              <a:rPr lang="en-US" sz="1200" b="0" i="0" u="none" strike="noStrike" kern="1200" baseline="0" dirty="0" smtClean="0">
                <a:solidFill>
                  <a:schemeClr val="tx1"/>
                </a:solidFill>
                <a:latin typeface="+mn-lt"/>
                <a:ea typeface="+mn-ea"/>
                <a:cs typeface="+mn-cs"/>
              </a:rPr>
              <a:t>workers cost less, a Chinese firm will use</a:t>
            </a:r>
          </a:p>
          <a:p>
            <a:r>
              <a:rPr lang="en-US" sz="1200" b="0" i="0" u="none" strike="noStrike" kern="1200" baseline="0" dirty="0" smtClean="0">
                <a:solidFill>
                  <a:schemeClr val="tx1"/>
                </a:solidFill>
                <a:latin typeface="+mn-lt"/>
                <a:ea typeface="+mn-ea"/>
                <a:cs typeface="+mn-cs"/>
              </a:rPr>
              <a:t>fewer ovens and more workers than a U.S.</a:t>
            </a:r>
          </a:p>
          <a:p>
            <a:r>
              <a:rPr lang="en-US" sz="1200" b="0" i="0" u="none" strike="noStrike" kern="1200" baseline="0" dirty="0" smtClean="0">
                <a:solidFill>
                  <a:schemeClr val="tx1"/>
                </a:solidFill>
                <a:latin typeface="+mn-lt"/>
                <a:ea typeface="+mn-ea"/>
                <a:cs typeface="+mn-cs"/>
              </a:rPr>
              <a:t>firm, even if it has the same technology as</a:t>
            </a:r>
          </a:p>
          <a:p>
            <a:r>
              <a:rPr lang="en-US" sz="1200" b="0" i="0" u="none" strike="noStrike" kern="1200" baseline="0" dirty="0" smtClean="0">
                <a:solidFill>
                  <a:schemeClr val="tx1"/>
                </a:solidFill>
                <a:latin typeface="+mn-lt"/>
                <a:ea typeface="+mn-ea"/>
                <a:cs typeface="+mn-cs"/>
              </a:rPr>
              <a:t>the U.S. firm.</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51</a:t>
            </a:fld>
            <a:endParaRPr lang="en-US"/>
          </a:p>
        </p:txBody>
      </p:sp>
    </p:spTree>
    <p:extLst>
      <p:ext uri="{BB962C8B-B14F-4D97-AF65-F5344CB8AC3E}">
        <p14:creationId xmlns:p14="http://schemas.microsoft.com/office/powerpoint/2010/main" val="418329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tangency points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lie along</a:t>
            </a:r>
          </a:p>
          <a:p>
            <a:r>
              <a:rPr lang="en-US" sz="1200" b="0" i="0" u="none" strike="noStrike" kern="1200" baseline="0" dirty="0" smtClean="0">
                <a:solidFill>
                  <a:schemeClr val="tx1"/>
                </a:solidFill>
                <a:latin typeface="+mn-lt"/>
                <a:ea typeface="+mn-ea"/>
                <a:cs typeface="+mn-cs"/>
              </a:rPr>
              <a:t>the firm’s expansion path, which is a curve</a:t>
            </a:r>
          </a:p>
          <a:p>
            <a:r>
              <a:rPr lang="en-US" sz="1200" b="0" i="0" u="none" strike="noStrike" kern="1200" baseline="0" dirty="0" smtClean="0">
                <a:solidFill>
                  <a:schemeClr val="tx1"/>
                </a:solidFill>
                <a:latin typeface="+mn-lt"/>
                <a:ea typeface="+mn-ea"/>
                <a:cs typeface="+mn-cs"/>
              </a:rPr>
              <a:t>that shows the cost-minimizing combination</a:t>
            </a:r>
          </a:p>
          <a:p>
            <a:r>
              <a:rPr lang="en-US" sz="1200" b="0" i="0" u="none" strike="noStrike" kern="1200" baseline="0" dirty="0" smtClean="0">
                <a:solidFill>
                  <a:schemeClr val="tx1"/>
                </a:solidFill>
                <a:latin typeface="+mn-lt"/>
                <a:ea typeface="+mn-ea"/>
                <a:cs typeface="+mn-cs"/>
              </a:rPr>
              <a:t>of inputs for every level of output. In the</a:t>
            </a:r>
          </a:p>
          <a:p>
            <a:r>
              <a:rPr lang="en-US" sz="1200" b="0" i="0" u="none" strike="noStrike" kern="1200" baseline="0" dirty="0" smtClean="0">
                <a:solidFill>
                  <a:schemeClr val="tx1"/>
                </a:solidFill>
                <a:latin typeface="+mn-lt"/>
                <a:ea typeface="+mn-ea"/>
                <a:cs typeface="+mn-cs"/>
              </a:rPr>
              <a:t>short run, when the quantity of machines</a:t>
            </a:r>
          </a:p>
          <a:p>
            <a:r>
              <a:rPr lang="en-US" sz="1200" b="0" i="0" u="none" strike="noStrike" kern="1200" baseline="0" dirty="0" smtClean="0">
                <a:solidFill>
                  <a:schemeClr val="tx1"/>
                </a:solidFill>
                <a:latin typeface="+mn-lt"/>
                <a:ea typeface="+mn-ea"/>
                <a:cs typeface="+mn-cs"/>
              </a:rPr>
              <a:t>is fixed, the firm can expand output from</a:t>
            </a:r>
          </a:p>
          <a:p>
            <a:r>
              <a:rPr lang="en-US" sz="1200" b="0" i="0" u="none" strike="noStrike" kern="1200" baseline="0" dirty="0" smtClean="0">
                <a:solidFill>
                  <a:schemeClr val="tx1"/>
                </a:solidFill>
                <a:latin typeface="+mn-lt"/>
                <a:ea typeface="+mn-ea"/>
                <a:cs typeface="+mn-cs"/>
              </a:rPr>
              <a:t>75 bookcases per day to 100 bookcases per</a:t>
            </a:r>
          </a:p>
          <a:p>
            <a:r>
              <a:rPr lang="en-US" sz="1200" b="0" i="0" u="none" strike="noStrike" kern="1200" baseline="0" dirty="0" smtClean="0">
                <a:solidFill>
                  <a:schemeClr val="tx1"/>
                </a:solidFill>
                <a:latin typeface="+mn-lt"/>
                <a:ea typeface="+mn-ea"/>
                <a:cs typeface="+mn-cs"/>
              </a:rPr>
              <a:t>day at the lowest cost only by moving from</a:t>
            </a:r>
          </a:p>
          <a:p>
            <a:r>
              <a:rPr lang="en-US" sz="1200" b="0" i="0" u="none" strike="noStrike" kern="1200" baseline="0" dirty="0" smtClean="0">
                <a:solidFill>
                  <a:schemeClr val="tx1"/>
                </a:solidFill>
                <a:latin typeface="+mn-lt"/>
                <a:ea typeface="+mn-ea"/>
                <a:cs typeface="+mn-cs"/>
              </a:rPr>
              <a:t>point </a:t>
            </a:r>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to point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and increasing the number</a:t>
            </a:r>
          </a:p>
          <a:p>
            <a:r>
              <a:rPr lang="en-US" sz="1200" b="0" i="0" u="none" strike="noStrike" kern="1200" baseline="0" dirty="0" smtClean="0">
                <a:solidFill>
                  <a:schemeClr val="tx1"/>
                </a:solidFill>
                <a:latin typeface="+mn-lt"/>
                <a:ea typeface="+mn-ea"/>
                <a:cs typeface="+mn-cs"/>
              </a:rPr>
              <a:t>of workers from 60 to 110. In the long</a:t>
            </a:r>
          </a:p>
          <a:p>
            <a:r>
              <a:rPr lang="en-US" sz="1200" b="0" i="0" u="none" strike="noStrike" kern="1200" baseline="0" dirty="0" smtClean="0">
                <a:solidFill>
                  <a:schemeClr val="tx1"/>
                </a:solidFill>
                <a:latin typeface="+mn-lt"/>
                <a:ea typeface="+mn-ea"/>
                <a:cs typeface="+mn-cs"/>
              </a:rPr>
              <a:t>run, when it can increase the quantity of</a:t>
            </a:r>
          </a:p>
          <a:p>
            <a:r>
              <a:rPr lang="en-US" sz="1200" b="0" i="0" u="none" strike="noStrike" kern="1200" baseline="0" dirty="0" smtClean="0">
                <a:solidFill>
                  <a:schemeClr val="tx1"/>
                </a:solidFill>
                <a:latin typeface="+mn-lt"/>
                <a:ea typeface="+mn-ea"/>
                <a:cs typeface="+mn-cs"/>
              </a:rPr>
              <a:t>machines it uses, the firm can move from</a:t>
            </a:r>
          </a:p>
          <a:p>
            <a:r>
              <a:rPr lang="en-US" sz="1200" b="0" i="0" u="none" strike="noStrike" kern="1200" baseline="0" dirty="0" smtClean="0">
                <a:solidFill>
                  <a:schemeClr val="tx1"/>
                </a:solidFill>
                <a:latin typeface="+mn-lt"/>
                <a:ea typeface="+mn-ea"/>
                <a:cs typeface="+mn-cs"/>
              </a:rPr>
              <a:t>point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to point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thereby reducing its total</a:t>
            </a:r>
          </a:p>
          <a:p>
            <a:r>
              <a:rPr lang="en-US" sz="1200" b="0" i="0" u="none" strike="noStrike" kern="1200" baseline="0" dirty="0" smtClean="0">
                <a:solidFill>
                  <a:schemeClr val="tx1"/>
                </a:solidFill>
                <a:latin typeface="+mn-lt"/>
                <a:ea typeface="+mn-ea"/>
                <a:cs typeface="+mn-cs"/>
              </a:rPr>
              <a:t>costs of producing 100 bookcases per day</a:t>
            </a:r>
          </a:p>
          <a:p>
            <a:r>
              <a:rPr lang="en-US" sz="1200" b="0" i="0" u="none" strike="noStrike" kern="1200" baseline="0" dirty="0" smtClean="0">
                <a:solidFill>
                  <a:schemeClr val="tx1"/>
                </a:solidFill>
                <a:latin typeface="+mn-lt"/>
                <a:ea typeface="+mn-ea"/>
                <a:cs typeface="+mn-cs"/>
              </a:rPr>
              <a:t>from $4,250 to $4,000.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58</a:t>
            </a:fld>
            <a:endParaRPr lang="en-US"/>
          </a:p>
        </p:txBody>
      </p:sp>
    </p:spTree>
    <p:extLst>
      <p:ext uri="{BB962C8B-B14F-4D97-AF65-F5344CB8AC3E}">
        <p14:creationId xmlns:p14="http://schemas.microsoft.com/office/powerpoint/2010/main" val="421160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panel (a), output increases as more workers are hired, but the increase in</a:t>
            </a:r>
          </a:p>
          <a:p>
            <a:r>
              <a:rPr lang="en-US" sz="1200" b="0" i="0" u="none" strike="noStrike" kern="1200" baseline="0" dirty="0" smtClean="0">
                <a:solidFill>
                  <a:schemeClr val="tx1"/>
                </a:solidFill>
                <a:latin typeface="+mn-lt"/>
                <a:ea typeface="+mn-ea"/>
                <a:cs typeface="+mn-cs"/>
              </a:rPr>
              <a:t>output does not occur at a constant rate. Because of specialization and the division</a:t>
            </a:r>
          </a:p>
          <a:p>
            <a:r>
              <a:rPr lang="en-US" sz="1200" b="0" i="0" u="none" strike="noStrike" kern="1200" baseline="0" dirty="0" smtClean="0">
                <a:solidFill>
                  <a:schemeClr val="tx1"/>
                </a:solidFill>
                <a:latin typeface="+mn-lt"/>
                <a:ea typeface="+mn-ea"/>
                <a:cs typeface="+mn-cs"/>
              </a:rPr>
              <a:t>of labor, output at first increases at an increasing rate, with each additional</a:t>
            </a:r>
          </a:p>
          <a:p>
            <a:r>
              <a:rPr lang="en-US" sz="1200" b="0" i="0" u="none" strike="noStrike" kern="1200" baseline="0" dirty="0" smtClean="0">
                <a:solidFill>
                  <a:schemeClr val="tx1"/>
                </a:solidFill>
                <a:latin typeface="+mn-lt"/>
                <a:ea typeface="+mn-ea"/>
                <a:cs typeface="+mn-cs"/>
              </a:rPr>
              <a:t>worker hired causing production to increase by a </a:t>
            </a:r>
            <a:r>
              <a:rPr lang="en-US" sz="1200" b="0" i="1" u="none" strike="noStrike" kern="1200" baseline="0" dirty="0" smtClean="0">
                <a:solidFill>
                  <a:schemeClr val="tx1"/>
                </a:solidFill>
                <a:latin typeface="+mn-lt"/>
                <a:ea typeface="+mn-ea"/>
                <a:cs typeface="+mn-cs"/>
              </a:rPr>
              <a:t>greater </a:t>
            </a:r>
            <a:r>
              <a:rPr lang="en-US" sz="1200" b="0" i="0" u="none" strike="noStrike" kern="1200" baseline="0" dirty="0" smtClean="0">
                <a:solidFill>
                  <a:schemeClr val="tx1"/>
                </a:solidFill>
                <a:latin typeface="+mn-lt"/>
                <a:ea typeface="+mn-ea"/>
                <a:cs typeface="+mn-cs"/>
              </a:rPr>
              <a:t>amount than</a:t>
            </a:r>
          </a:p>
          <a:p>
            <a:r>
              <a:rPr lang="en-US" sz="1200" b="0" i="0" u="none" strike="noStrike" kern="1200" baseline="0" dirty="0" smtClean="0">
                <a:solidFill>
                  <a:schemeClr val="tx1"/>
                </a:solidFill>
                <a:latin typeface="+mn-lt"/>
                <a:ea typeface="+mn-ea"/>
                <a:cs typeface="+mn-cs"/>
              </a:rPr>
              <a:t>did the hiring of the previous worker. When the point of diminishing returns</a:t>
            </a:r>
          </a:p>
          <a:p>
            <a:r>
              <a:rPr lang="en-US" sz="1200" b="0" i="0" u="none" strike="noStrike" kern="1200" baseline="0" dirty="0" smtClean="0">
                <a:solidFill>
                  <a:schemeClr val="tx1"/>
                </a:solidFill>
                <a:latin typeface="+mn-lt"/>
                <a:ea typeface="+mn-ea"/>
                <a:cs typeface="+mn-cs"/>
              </a:rPr>
              <a:t>is reached, production increases at a decreasing rate. Each additional worker</a:t>
            </a:r>
          </a:p>
          <a:p>
            <a:r>
              <a:rPr lang="en-US" sz="1200" b="0" i="0" u="none" strike="noStrike" kern="1200" baseline="0" dirty="0" smtClean="0">
                <a:solidFill>
                  <a:schemeClr val="tx1"/>
                </a:solidFill>
                <a:latin typeface="+mn-lt"/>
                <a:ea typeface="+mn-ea"/>
                <a:cs typeface="+mn-cs"/>
              </a:rPr>
              <a:t>Jill hires after the second worker causes production to increase by a </a:t>
            </a:r>
            <a:r>
              <a:rPr lang="en-US" sz="1200" b="0" i="1" u="none" strike="noStrike" kern="1200" baseline="0" dirty="0" smtClean="0">
                <a:solidFill>
                  <a:schemeClr val="tx1"/>
                </a:solidFill>
                <a:latin typeface="+mn-lt"/>
                <a:ea typeface="+mn-ea"/>
                <a:cs typeface="+mn-cs"/>
              </a:rPr>
              <a:t>smaller</a:t>
            </a:r>
          </a:p>
          <a:p>
            <a:r>
              <a:rPr lang="en-US" sz="1200" b="0" i="0" u="none" strike="noStrike" kern="1200" baseline="0" dirty="0" smtClean="0">
                <a:solidFill>
                  <a:schemeClr val="tx1"/>
                </a:solidFill>
                <a:latin typeface="+mn-lt"/>
                <a:ea typeface="+mn-ea"/>
                <a:cs typeface="+mn-cs"/>
              </a:rPr>
              <a:t>amount than did the hiring of the previous worker. In panel (b), the </a:t>
            </a:r>
            <a:r>
              <a:rPr lang="en-US" sz="1200" b="0" i="1" u="none" strike="noStrike" kern="1200" baseline="0" dirty="0" smtClean="0">
                <a:solidFill>
                  <a:schemeClr val="tx1"/>
                </a:solidFill>
                <a:latin typeface="+mn-lt"/>
                <a:ea typeface="+mn-ea"/>
                <a:cs typeface="+mn-cs"/>
              </a:rPr>
              <a:t>marginal</a:t>
            </a:r>
          </a:p>
          <a:p>
            <a:r>
              <a:rPr lang="en-US" sz="1200" b="0" i="1" u="none" strike="noStrike" kern="1200" baseline="0" dirty="0" smtClean="0">
                <a:solidFill>
                  <a:schemeClr val="tx1"/>
                </a:solidFill>
                <a:latin typeface="+mn-lt"/>
                <a:ea typeface="+mn-ea"/>
                <a:cs typeface="+mn-cs"/>
              </a:rPr>
              <a:t>product of labor </a:t>
            </a:r>
            <a:r>
              <a:rPr lang="en-US" sz="1200" b="0" i="0" u="none" strike="noStrike" kern="1200" baseline="0" dirty="0" smtClean="0">
                <a:solidFill>
                  <a:schemeClr val="tx1"/>
                </a:solidFill>
                <a:latin typeface="+mn-lt"/>
                <a:ea typeface="+mn-ea"/>
                <a:cs typeface="+mn-cs"/>
              </a:rPr>
              <a:t>is the additional output produced as a result of hiring one</a:t>
            </a:r>
          </a:p>
          <a:p>
            <a:r>
              <a:rPr lang="en-US" sz="1200" b="0" i="0" u="none" strike="noStrike" kern="1200" baseline="0" dirty="0" smtClean="0">
                <a:solidFill>
                  <a:schemeClr val="tx1"/>
                </a:solidFill>
                <a:latin typeface="+mn-lt"/>
                <a:ea typeface="+mn-ea"/>
                <a:cs typeface="+mn-cs"/>
              </a:rPr>
              <a:t>more worker. The marginal product of labor rises initially because of the effects</a:t>
            </a:r>
          </a:p>
          <a:p>
            <a:r>
              <a:rPr lang="en-US" sz="1200" b="0" i="0" u="none" strike="noStrike" kern="1200" baseline="0" dirty="0" smtClean="0">
                <a:solidFill>
                  <a:schemeClr val="tx1"/>
                </a:solidFill>
                <a:latin typeface="+mn-lt"/>
                <a:ea typeface="+mn-ea"/>
                <a:cs typeface="+mn-cs"/>
              </a:rPr>
              <a:t>of specialization and division of labor, and then falls because of the effects</a:t>
            </a:r>
          </a:p>
          <a:p>
            <a:r>
              <a:rPr lang="en-US" sz="1200" b="0" i="0" u="none" strike="noStrike" kern="1200" baseline="0" dirty="0" smtClean="0">
                <a:solidFill>
                  <a:schemeClr val="tx1"/>
                </a:solidFill>
                <a:latin typeface="+mn-lt"/>
                <a:ea typeface="+mn-ea"/>
                <a:cs typeface="+mn-cs"/>
              </a:rPr>
              <a:t>of diminishing returns.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23</a:t>
            </a:fld>
            <a:endParaRPr lang="en-US"/>
          </a:p>
        </p:txBody>
      </p:sp>
    </p:spTree>
    <p:extLst>
      <p:ext uri="{BB962C8B-B14F-4D97-AF65-F5344CB8AC3E}">
        <p14:creationId xmlns:p14="http://schemas.microsoft.com/office/powerpoint/2010/main" val="318434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relationship between marginal and average</a:t>
            </a:r>
          </a:p>
          <a:p>
            <a:r>
              <a:rPr lang="en-US" sz="1200" b="0" i="0" u="none" strike="noStrike" kern="1200" baseline="0" dirty="0" smtClean="0">
                <a:solidFill>
                  <a:schemeClr val="tx1"/>
                </a:solidFill>
                <a:latin typeface="+mn-lt"/>
                <a:ea typeface="+mn-ea"/>
                <a:cs typeface="+mn-cs"/>
              </a:rPr>
              <a:t>values for a variable can be illustrated</a:t>
            </a:r>
          </a:p>
          <a:p>
            <a:r>
              <a:rPr lang="en-US" sz="1200" b="0" i="0" u="none" strike="noStrike" kern="1200" baseline="0" dirty="0" smtClean="0">
                <a:solidFill>
                  <a:schemeClr val="tx1"/>
                </a:solidFill>
                <a:latin typeface="+mn-lt"/>
                <a:ea typeface="+mn-ea"/>
                <a:cs typeface="+mn-cs"/>
              </a:rPr>
              <a:t>using GPAs. We can calculate the GPA Paul</a:t>
            </a:r>
          </a:p>
          <a:p>
            <a:r>
              <a:rPr lang="en-US" sz="1200" b="0" i="0" u="none" strike="noStrike" kern="1200" baseline="0" dirty="0" smtClean="0">
                <a:solidFill>
                  <a:schemeClr val="tx1"/>
                </a:solidFill>
                <a:latin typeface="+mn-lt"/>
                <a:ea typeface="+mn-ea"/>
                <a:cs typeface="+mn-cs"/>
              </a:rPr>
              <a:t>earns in a particular semester (his “marginal</a:t>
            </a:r>
          </a:p>
          <a:p>
            <a:r>
              <a:rPr lang="en-US" sz="1200" b="0" i="0" u="none" strike="noStrike" kern="1200" baseline="0" dirty="0" smtClean="0">
                <a:solidFill>
                  <a:schemeClr val="tx1"/>
                </a:solidFill>
                <a:latin typeface="+mn-lt"/>
                <a:ea typeface="+mn-ea"/>
                <a:cs typeface="+mn-cs"/>
              </a:rPr>
              <a:t>GPA”), and we can calculate his cumulative</a:t>
            </a:r>
          </a:p>
          <a:p>
            <a:r>
              <a:rPr lang="en-US" sz="1200" b="0" i="0" u="none" strike="noStrike" kern="1200" baseline="0" dirty="0" smtClean="0">
                <a:solidFill>
                  <a:schemeClr val="tx1"/>
                </a:solidFill>
                <a:latin typeface="+mn-lt"/>
                <a:ea typeface="+mn-ea"/>
                <a:cs typeface="+mn-cs"/>
              </a:rPr>
              <a:t>GPA for all the semesters he has completed</a:t>
            </a:r>
          </a:p>
          <a:p>
            <a:r>
              <a:rPr lang="en-US" sz="1200" b="0" i="0" u="none" strike="noStrike" kern="1200" baseline="0" dirty="0" smtClean="0">
                <a:solidFill>
                  <a:schemeClr val="tx1"/>
                </a:solidFill>
                <a:latin typeface="+mn-lt"/>
                <a:ea typeface="+mn-ea"/>
                <a:cs typeface="+mn-cs"/>
              </a:rPr>
              <a:t>so far (his “average GPA”). Paul’s GPA is only</a:t>
            </a:r>
          </a:p>
          <a:p>
            <a:r>
              <a:rPr lang="en-US" sz="1200" b="0" i="0" u="none" strike="noStrike" kern="1200" baseline="0" dirty="0" smtClean="0">
                <a:solidFill>
                  <a:schemeClr val="tx1"/>
                </a:solidFill>
                <a:latin typeface="+mn-lt"/>
                <a:ea typeface="+mn-ea"/>
                <a:cs typeface="+mn-cs"/>
              </a:rPr>
              <a:t>1.50 in the fall semester of his first year. In</a:t>
            </a:r>
          </a:p>
          <a:p>
            <a:r>
              <a:rPr lang="en-US" sz="1200" b="0" i="0" u="none" strike="noStrike" kern="1200" baseline="0" dirty="0" smtClean="0">
                <a:solidFill>
                  <a:schemeClr val="tx1"/>
                </a:solidFill>
                <a:latin typeface="+mn-lt"/>
                <a:ea typeface="+mn-ea"/>
                <a:cs typeface="+mn-cs"/>
              </a:rPr>
              <a:t>each following semester through the fall of</a:t>
            </a:r>
          </a:p>
          <a:p>
            <a:r>
              <a:rPr lang="en-US" sz="1200" b="0" i="0" u="none" strike="noStrike" kern="1200" baseline="0" dirty="0" smtClean="0">
                <a:solidFill>
                  <a:schemeClr val="tx1"/>
                </a:solidFill>
                <a:latin typeface="+mn-lt"/>
                <a:ea typeface="+mn-ea"/>
                <a:cs typeface="+mn-cs"/>
              </a:rPr>
              <a:t>his junior year, his GPA for the semester</a:t>
            </a:r>
          </a:p>
          <a:p>
            <a:r>
              <a:rPr lang="en-US" sz="1200" b="0" i="0" u="none" strike="noStrike" kern="1200" baseline="0" dirty="0" smtClean="0">
                <a:solidFill>
                  <a:schemeClr val="tx1"/>
                </a:solidFill>
                <a:latin typeface="+mn-lt"/>
                <a:ea typeface="+mn-ea"/>
                <a:cs typeface="+mn-cs"/>
              </a:rPr>
              <a:t>increases—raising his cumulative GPA. In</a:t>
            </a:r>
          </a:p>
          <a:p>
            <a:r>
              <a:rPr lang="en-US" sz="1200" b="0" i="0" u="none" strike="noStrike" kern="1200" baseline="0" dirty="0" smtClean="0">
                <a:solidFill>
                  <a:schemeClr val="tx1"/>
                </a:solidFill>
                <a:latin typeface="+mn-lt"/>
                <a:ea typeface="+mn-ea"/>
                <a:cs typeface="+mn-cs"/>
              </a:rPr>
              <a:t>Paul’s junior year, even though his semester</a:t>
            </a:r>
          </a:p>
          <a:p>
            <a:r>
              <a:rPr lang="en-US" sz="1200" b="0" i="0" u="none" strike="noStrike" kern="1200" baseline="0" dirty="0" smtClean="0">
                <a:solidFill>
                  <a:schemeClr val="tx1"/>
                </a:solidFill>
                <a:latin typeface="+mn-lt"/>
                <a:ea typeface="+mn-ea"/>
                <a:cs typeface="+mn-cs"/>
              </a:rPr>
              <a:t>GPA declines from fall to spring, his cumulative</a:t>
            </a:r>
          </a:p>
          <a:p>
            <a:r>
              <a:rPr lang="en-US" sz="1200" b="0" i="0" u="none" strike="noStrike" kern="1200" baseline="0" dirty="0" smtClean="0">
                <a:solidFill>
                  <a:schemeClr val="tx1"/>
                </a:solidFill>
                <a:latin typeface="+mn-lt"/>
                <a:ea typeface="+mn-ea"/>
                <a:cs typeface="+mn-cs"/>
              </a:rPr>
              <a:t>GPA rises. Only in the fall of his senior</a:t>
            </a:r>
          </a:p>
          <a:p>
            <a:r>
              <a:rPr lang="en-US" sz="1200" b="0" i="0" u="none" strike="noStrike" kern="1200" baseline="0" dirty="0" smtClean="0">
                <a:solidFill>
                  <a:schemeClr val="tx1"/>
                </a:solidFill>
                <a:latin typeface="+mn-lt"/>
                <a:ea typeface="+mn-ea"/>
                <a:cs typeface="+mn-cs"/>
              </a:rPr>
              <a:t>year, when his semester GPA drops below</a:t>
            </a:r>
          </a:p>
          <a:p>
            <a:r>
              <a:rPr lang="en-US" sz="1200" b="0" i="0" u="none" strike="noStrike" kern="1200" baseline="0" dirty="0" smtClean="0">
                <a:solidFill>
                  <a:schemeClr val="tx1"/>
                </a:solidFill>
                <a:latin typeface="+mn-lt"/>
                <a:ea typeface="+mn-ea"/>
                <a:cs typeface="+mn-cs"/>
              </a:rPr>
              <a:t>his cumulative GPA, does his cumulative</a:t>
            </a:r>
          </a:p>
          <a:p>
            <a:r>
              <a:rPr lang="en-US" sz="1200" b="0" i="0" u="none" strike="noStrike" kern="1200" baseline="0" dirty="0" smtClean="0">
                <a:solidFill>
                  <a:schemeClr val="tx1"/>
                </a:solidFill>
                <a:latin typeface="+mn-lt"/>
                <a:ea typeface="+mn-ea"/>
                <a:cs typeface="+mn-cs"/>
              </a:rPr>
              <a:t>GPA decline.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26</a:t>
            </a:fld>
            <a:endParaRPr lang="en-US"/>
          </a:p>
        </p:txBody>
      </p:sp>
    </p:spTree>
    <p:extLst>
      <p:ext uri="{BB962C8B-B14F-4D97-AF65-F5344CB8AC3E}">
        <p14:creationId xmlns:p14="http://schemas.microsoft.com/office/powerpoint/2010/main" val="264957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can use the information in the table to</a:t>
            </a:r>
          </a:p>
          <a:p>
            <a:r>
              <a:rPr lang="en-US" sz="1200" b="0" i="0" u="none" strike="noStrike" kern="1200" baseline="0" dirty="0" smtClean="0">
                <a:solidFill>
                  <a:schemeClr val="tx1"/>
                </a:solidFill>
                <a:latin typeface="+mn-lt"/>
                <a:ea typeface="+mn-ea"/>
                <a:cs typeface="+mn-cs"/>
              </a:rPr>
              <a:t>calculate Jill’s marginal cost and average</a:t>
            </a:r>
          </a:p>
          <a:p>
            <a:r>
              <a:rPr lang="en-US" sz="1200" b="0" i="0" u="none" strike="noStrike" kern="1200" baseline="0" dirty="0" smtClean="0">
                <a:solidFill>
                  <a:schemeClr val="tx1"/>
                </a:solidFill>
                <a:latin typeface="+mn-lt"/>
                <a:ea typeface="+mn-ea"/>
                <a:cs typeface="+mn-cs"/>
              </a:rPr>
              <a:t>total cost of producing pizzas. For the first</a:t>
            </a:r>
          </a:p>
          <a:p>
            <a:r>
              <a:rPr lang="en-US" sz="1200" b="0" i="0" u="none" strike="noStrike" kern="1200" baseline="0" dirty="0" smtClean="0">
                <a:solidFill>
                  <a:schemeClr val="tx1"/>
                </a:solidFill>
                <a:latin typeface="+mn-lt"/>
                <a:ea typeface="+mn-ea"/>
                <a:cs typeface="+mn-cs"/>
              </a:rPr>
              <a:t>two workers hired, the marginal product of</a:t>
            </a:r>
          </a:p>
          <a:p>
            <a:r>
              <a:rPr lang="en-US" sz="1200" b="0" i="0" u="none" strike="noStrike" kern="1200" baseline="0" dirty="0" smtClean="0">
                <a:solidFill>
                  <a:schemeClr val="tx1"/>
                </a:solidFill>
                <a:latin typeface="+mn-lt"/>
                <a:ea typeface="+mn-ea"/>
                <a:cs typeface="+mn-cs"/>
              </a:rPr>
              <a:t>labor is increasing, which causes the marginal</a:t>
            </a:r>
          </a:p>
          <a:p>
            <a:r>
              <a:rPr lang="en-US" sz="1200" b="0" i="0" u="none" strike="noStrike" kern="1200" baseline="0" dirty="0" smtClean="0">
                <a:solidFill>
                  <a:schemeClr val="tx1"/>
                </a:solidFill>
                <a:latin typeface="+mn-lt"/>
                <a:ea typeface="+mn-ea"/>
                <a:cs typeface="+mn-cs"/>
              </a:rPr>
              <a:t>cost of production to fall. For the last</a:t>
            </a:r>
          </a:p>
          <a:p>
            <a:r>
              <a:rPr lang="en-US" sz="1200" b="0" i="0" u="none" strike="noStrike" kern="1200" baseline="0" dirty="0" smtClean="0">
                <a:solidFill>
                  <a:schemeClr val="tx1"/>
                </a:solidFill>
                <a:latin typeface="+mn-lt"/>
                <a:ea typeface="+mn-ea"/>
                <a:cs typeface="+mn-cs"/>
              </a:rPr>
              <a:t>four workers hired, the marginal product</a:t>
            </a:r>
          </a:p>
          <a:p>
            <a:r>
              <a:rPr lang="en-US" sz="1200" b="0" i="0" u="none" strike="noStrike" kern="1200" baseline="0" dirty="0" smtClean="0">
                <a:solidFill>
                  <a:schemeClr val="tx1"/>
                </a:solidFill>
                <a:latin typeface="+mn-lt"/>
                <a:ea typeface="+mn-ea"/>
                <a:cs typeface="+mn-cs"/>
              </a:rPr>
              <a:t>of labor is falling, which causes the marginal</a:t>
            </a:r>
          </a:p>
          <a:p>
            <a:r>
              <a:rPr lang="en-US" sz="1200" b="0" i="0" u="none" strike="noStrike" kern="1200" baseline="0" dirty="0" smtClean="0">
                <a:solidFill>
                  <a:schemeClr val="tx1"/>
                </a:solidFill>
                <a:latin typeface="+mn-lt"/>
                <a:ea typeface="+mn-ea"/>
                <a:cs typeface="+mn-cs"/>
              </a:rPr>
              <a:t>cost of production to increase. Therefore,</a:t>
            </a:r>
          </a:p>
          <a:p>
            <a:r>
              <a:rPr lang="en-US" sz="1200" b="0" i="0" u="none" strike="noStrike" kern="1200" baseline="0" dirty="0" smtClean="0">
                <a:solidFill>
                  <a:schemeClr val="tx1"/>
                </a:solidFill>
                <a:latin typeface="+mn-lt"/>
                <a:ea typeface="+mn-ea"/>
                <a:cs typeface="+mn-cs"/>
              </a:rPr>
              <a:t>the marginal cost curve falls and then</a:t>
            </a:r>
          </a:p>
          <a:p>
            <a:r>
              <a:rPr lang="en-US" sz="1200" b="0" i="0" u="none" strike="noStrike" kern="1200" baseline="0" dirty="0" smtClean="0">
                <a:solidFill>
                  <a:schemeClr val="tx1"/>
                </a:solidFill>
                <a:latin typeface="+mn-lt"/>
                <a:ea typeface="+mn-ea"/>
                <a:cs typeface="+mn-cs"/>
              </a:rPr>
              <a:t>rises—that is, has a U shape—because the</a:t>
            </a:r>
          </a:p>
          <a:p>
            <a:r>
              <a:rPr lang="en-US" sz="1200" b="0" i="0" u="none" strike="noStrike" kern="1200" baseline="0" dirty="0" smtClean="0">
                <a:solidFill>
                  <a:schemeClr val="tx1"/>
                </a:solidFill>
                <a:latin typeface="+mn-lt"/>
                <a:ea typeface="+mn-ea"/>
                <a:cs typeface="+mn-cs"/>
              </a:rPr>
              <a:t>marginal product of labor rises and then</a:t>
            </a:r>
          </a:p>
          <a:p>
            <a:r>
              <a:rPr lang="en-US" sz="1200" b="0" i="0" u="none" strike="noStrike" kern="1200" baseline="0" dirty="0" smtClean="0">
                <a:solidFill>
                  <a:schemeClr val="tx1"/>
                </a:solidFill>
                <a:latin typeface="+mn-lt"/>
                <a:ea typeface="+mn-ea"/>
                <a:cs typeface="+mn-cs"/>
              </a:rPr>
              <a:t>falls. As long as marginal cost is below average</a:t>
            </a:r>
          </a:p>
          <a:p>
            <a:r>
              <a:rPr lang="en-US" sz="1200" b="0" i="0" u="none" strike="noStrike" kern="1200" baseline="0" dirty="0" smtClean="0">
                <a:solidFill>
                  <a:schemeClr val="tx1"/>
                </a:solidFill>
                <a:latin typeface="+mn-lt"/>
                <a:ea typeface="+mn-ea"/>
                <a:cs typeface="+mn-cs"/>
              </a:rPr>
              <a:t>total cost, average total cost will be falling.</a:t>
            </a:r>
          </a:p>
          <a:p>
            <a:r>
              <a:rPr lang="en-US" sz="1200" b="0" i="0" u="none" strike="noStrike" kern="1200" baseline="0" dirty="0" smtClean="0">
                <a:solidFill>
                  <a:schemeClr val="tx1"/>
                </a:solidFill>
                <a:latin typeface="+mn-lt"/>
                <a:ea typeface="+mn-ea"/>
                <a:cs typeface="+mn-cs"/>
              </a:rPr>
              <a:t>When marginal cost is above average</a:t>
            </a:r>
          </a:p>
          <a:p>
            <a:r>
              <a:rPr lang="en-US" sz="1200" b="0" i="0" u="none" strike="noStrike" kern="1200" baseline="0" dirty="0" smtClean="0">
                <a:solidFill>
                  <a:schemeClr val="tx1"/>
                </a:solidFill>
                <a:latin typeface="+mn-lt"/>
                <a:ea typeface="+mn-ea"/>
                <a:cs typeface="+mn-cs"/>
              </a:rPr>
              <a:t>total cost, average total cost will be rising.</a:t>
            </a:r>
          </a:p>
          <a:p>
            <a:r>
              <a:rPr lang="en-US" sz="1200" b="0" i="0" u="none" strike="noStrike" kern="1200" baseline="0" dirty="0" smtClean="0">
                <a:solidFill>
                  <a:schemeClr val="tx1"/>
                </a:solidFill>
                <a:latin typeface="+mn-lt"/>
                <a:ea typeface="+mn-ea"/>
                <a:cs typeface="+mn-cs"/>
              </a:rPr>
              <a:t>The relationship between marginal cost and</a:t>
            </a:r>
          </a:p>
          <a:p>
            <a:r>
              <a:rPr lang="en-US" sz="1200" b="0" i="0" u="none" strike="noStrike" kern="1200" baseline="0" dirty="0" smtClean="0">
                <a:solidFill>
                  <a:schemeClr val="tx1"/>
                </a:solidFill>
                <a:latin typeface="+mn-lt"/>
                <a:ea typeface="+mn-ea"/>
                <a:cs typeface="+mn-cs"/>
              </a:rPr>
              <a:t>average total cost explains why the average</a:t>
            </a:r>
          </a:p>
          <a:p>
            <a:r>
              <a:rPr lang="en-US" sz="1200" b="0" i="0" u="none" strike="noStrike" kern="1200" baseline="0" dirty="0" smtClean="0">
                <a:solidFill>
                  <a:schemeClr val="tx1"/>
                </a:solidFill>
                <a:latin typeface="+mn-lt"/>
                <a:ea typeface="+mn-ea"/>
                <a:cs typeface="+mn-cs"/>
              </a:rPr>
              <a:t>total cost curve also has a U shape.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29</a:t>
            </a:fld>
            <a:endParaRPr lang="en-US"/>
          </a:p>
        </p:txBody>
      </p:sp>
    </p:spTree>
    <p:extLst>
      <p:ext uri="{BB962C8B-B14F-4D97-AF65-F5344CB8AC3E}">
        <p14:creationId xmlns:p14="http://schemas.microsoft.com/office/powerpoint/2010/main" val="328480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Jill’s costs of making pizzas are shown in</a:t>
            </a:r>
          </a:p>
          <a:p>
            <a:r>
              <a:rPr lang="en-US" sz="1200" b="0" i="0" u="none" strike="noStrike" kern="1200" baseline="0" dirty="0" smtClean="0">
                <a:solidFill>
                  <a:schemeClr val="tx1"/>
                </a:solidFill>
                <a:latin typeface="+mn-lt"/>
                <a:ea typeface="+mn-ea"/>
                <a:cs typeface="+mn-cs"/>
              </a:rPr>
              <a:t>the table and plotted in the graph. Notice</a:t>
            </a:r>
          </a:p>
          <a:p>
            <a:r>
              <a:rPr lang="en-US" sz="1200" b="0" i="0" u="none" strike="noStrike" kern="1200" baseline="0" dirty="0" smtClean="0">
                <a:solidFill>
                  <a:schemeClr val="tx1"/>
                </a:solidFill>
                <a:latin typeface="+mn-lt"/>
                <a:ea typeface="+mn-ea"/>
                <a:cs typeface="+mn-cs"/>
              </a:rPr>
              <a:t>three important facts about the graph:</a:t>
            </a:r>
          </a:p>
          <a:p>
            <a:r>
              <a:rPr lang="en-US" sz="1200" b="0" i="0" u="none" strike="noStrike" kern="1200" baseline="0" dirty="0" smtClean="0">
                <a:solidFill>
                  <a:schemeClr val="tx1"/>
                </a:solidFill>
                <a:latin typeface="+mn-lt"/>
                <a:ea typeface="+mn-ea"/>
                <a:cs typeface="+mn-cs"/>
              </a:rPr>
              <a:t>(1) The marginal cost (</a:t>
            </a:r>
            <a:r>
              <a:rPr lang="en-US" sz="1200" b="0" i="1" u="none" strike="noStrike" kern="1200" baseline="0" dirty="0" smtClean="0">
                <a:solidFill>
                  <a:schemeClr val="tx1"/>
                </a:solidFill>
                <a:latin typeface="+mn-lt"/>
                <a:ea typeface="+mn-ea"/>
                <a:cs typeface="+mn-cs"/>
              </a:rPr>
              <a:t>MC</a:t>
            </a:r>
            <a:r>
              <a:rPr lang="en-US" sz="1200" b="0" i="0" u="none" strike="noStrike" kern="1200" baseline="0" dirty="0" smtClean="0">
                <a:solidFill>
                  <a:schemeClr val="tx1"/>
                </a:solidFill>
                <a:latin typeface="+mn-lt"/>
                <a:ea typeface="+mn-ea"/>
                <a:cs typeface="+mn-cs"/>
              </a:rPr>
              <a:t>), average total</a:t>
            </a:r>
          </a:p>
          <a:p>
            <a:r>
              <a:rPr lang="en-US" sz="1200" b="0" i="0" u="none" strike="noStrike" kern="1200" baseline="0" dirty="0" smtClean="0">
                <a:solidFill>
                  <a:schemeClr val="tx1"/>
                </a:solidFill>
                <a:latin typeface="+mn-lt"/>
                <a:ea typeface="+mn-ea"/>
                <a:cs typeface="+mn-cs"/>
              </a:rPr>
              <a:t>cost (</a:t>
            </a:r>
            <a:r>
              <a:rPr lang="en-US" sz="1200" b="0" i="1" u="none" strike="noStrike" kern="1200" baseline="0" dirty="0" smtClean="0">
                <a:solidFill>
                  <a:schemeClr val="tx1"/>
                </a:solidFill>
                <a:latin typeface="+mn-lt"/>
                <a:ea typeface="+mn-ea"/>
                <a:cs typeface="+mn-cs"/>
              </a:rPr>
              <a:t>ATC</a:t>
            </a:r>
            <a:r>
              <a:rPr lang="en-US" sz="1200" b="0" i="0" u="none" strike="noStrike" kern="1200" baseline="0" dirty="0" smtClean="0">
                <a:solidFill>
                  <a:schemeClr val="tx1"/>
                </a:solidFill>
                <a:latin typeface="+mn-lt"/>
                <a:ea typeface="+mn-ea"/>
                <a:cs typeface="+mn-cs"/>
              </a:rPr>
              <a:t>), and average variable cost (</a:t>
            </a:r>
            <a:r>
              <a:rPr lang="en-US" sz="1200" b="0" i="1" u="none" strike="noStrike" kern="1200" baseline="0" dirty="0" smtClean="0">
                <a:solidFill>
                  <a:schemeClr val="tx1"/>
                </a:solidFill>
                <a:latin typeface="+mn-lt"/>
                <a:ea typeface="+mn-ea"/>
                <a:cs typeface="+mn-cs"/>
              </a:rPr>
              <a:t>AVC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curves are all U shaped, and the marginal</a:t>
            </a:r>
          </a:p>
          <a:p>
            <a:r>
              <a:rPr lang="en-US" sz="1200" b="0" i="0" u="none" strike="noStrike" kern="1200" baseline="0" dirty="0" smtClean="0">
                <a:solidFill>
                  <a:schemeClr val="tx1"/>
                </a:solidFill>
                <a:latin typeface="+mn-lt"/>
                <a:ea typeface="+mn-ea"/>
                <a:cs typeface="+mn-cs"/>
              </a:rPr>
              <a:t>cost curve intersects both the average variable</a:t>
            </a:r>
          </a:p>
          <a:p>
            <a:r>
              <a:rPr lang="en-US" sz="1200" b="0" i="0" u="none" strike="noStrike" kern="1200" baseline="0" dirty="0" smtClean="0">
                <a:solidFill>
                  <a:schemeClr val="tx1"/>
                </a:solidFill>
                <a:latin typeface="+mn-lt"/>
                <a:ea typeface="+mn-ea"/>
                <a:cs typeface="+mn-cs"/>
              </a:rPr>
              <a:t>cost curve and the average total cost</a:t>
            </a:r>
          </a:p>
          <a:p>
            <a:r>
              <a:rPr lang="en-US" sz="1200" b="0" i="0" u="none" strike="noStrike" kern="1200" baseline="0" dirty="0" smtClean="0">
                <a:solidFill>
                  <a:schemeClr val="tx1"/>
                </a:solidFill>
                <a:latin typeface="+mn-lt"/>
                <a:ea typeface="+mn-ea"/>
                <a:cs typeface="+mn-cs"/>
              </a:rPr>
              <a:t>curve at their minimum points. (2) As output</a:t>
            </a:r>
          </a:p>
          <a:p>
            <a:r>
              <a:rPr lang="en-US" sz="1200" b="0" i="0" u="none" strike="noStrike" kern="1200" baseline="0" dirty="0" smtClean="0">
                <a:solidFill>
                  <a:schemeClr val="tx1"/>
                </a:solidFill>
                <a:latin typeface="+mn-lt"/>
                <a:ea typeface="+mn-ea"/>
                <a:cs typeface="+mn-cs"/>
              </a:rPr>
              <a:t>increases, average fixed cost (</a:t>
            </a:r>
            <a:r>
              <a:rPr lang="en-US" sz="1200" b="0" i="1" u="none" strike="noStrike" kern="1200" baseline="0" dirty="0" smtClean="0">
                <a:solidFill>
                  <a:schemeClr val="tx1"/>
                </a:solidFill>
                <a:latin typeface="+mn-lt"/>
                <a:ea typeface="+mn-ea"/>
                <a:cs typeface="+mn-cs"/>
              </a:rPr>
              <a:t>AFC</a:t>
            </a:r>
            <a:r>
              <a:rPr lang="en-US" sz="1200" b="0" i="0" u="none" strike="noStrike" kern="1200" baseline="0" dirty="0" smtClean="0">
                <a:solidFill>
                  <a:schemeClr val="tx1"/>
                </a:solidFill>
                <a:latin typeface="+mn-lt"/>
                <a:ea typeface="+mn-ea"/>
                <a:cs typeface="+mn-cs"/>
              </a:rPr>
              <a:t>) gets</a:t>
            </a:r>
          </a:p>
          <a:p>
            <a:r>
              <a:rPr lang="en-US" sz="1200" b="0" i="0" u="none" strike="noStrike" kern="1200" baseline="0" dirty="0" smtClean="0">
                <a:solidFill>
                  <a:schemeClr val="tx1"/>
                </a:solidFill>
                <a:latin typeface="+mn-lt"/>
                <a:ea typeface="+mn-ea"/>
                <a:cs typeface="+mn-cs"/>
              </a:rPr>
              <a:t>smaller and smaller. (3) As output increases,</a:t>
            </a:r>
          </a:p>
          <a:p>
            <a:r>
              <a:rPr lang="en-US" sz="1200" b="0" i="0" u="none" strike="noStrike" kern="1200" baseline="0" dirty="0" smtClean="0">
                <a:solidFill>
                  <a:schemeClr val="tx1"/>
                </a:solidFill>
                <a:latin typeface="+mn-lt"/>
                <a:ea typeface="+mn-ea"/>
                <a:cs typeface="+mn-cs"/>
              </a:rPr>
              <a:t>the difference between average total cost</a:t>
            </a:r>
          </a:p>
          <a:p>
            <a:r>
              <a:rPr lang="en-US" sz="1200" b="0" i="0" u="none" strike="noStrike" kern="1200" baseline="0" dirty="0" smtClean="0">
                <a:solidFill>
                  <a:schemeClr val="tx1"/>
                </a:solidFill>
                <a:latin typeface="+mn-lt"/>
                <a:ea typeface="+mn-ea"/>
                <a:cs typeface="+mn-cs"/>
              </a:rPr>
              <a:t>and average variable cost decreases. Make</a:t>
            </a:r>
          </a:p>
          <a:p>
            <a:r>
              <a:rPr lang="en-US" sz="1200" b="0" i="0" u="none" strike="noStrike" kern="1200" baseline="0" dirty="0" smtClean="0">
                <a:solidFill>
                  <a:schemeClr val="tx1"/>
                </a:solidFill>
                <a:latin typeface="+mn-lt"/>
                <a:ea typeface="+mn-ea"/>
                <a:cs typeface="+mn-cs"/>
              </a:rPr>
              <a:t>sure you can explain why each of these</a:t>
            </a:r>
          </a:p>
          <a:p>
            <a:r>
              <a:rPr lang="en-US" sz="1200" b="0" i="0" u="none" strike="noStrike" kern="1200" baseline="0" dirty="0" smtClean="0">
                <a:solidFill>
                  <a:schemeClr val="tx1"/>
                </a:solidFill>
                <a:latin typeface="+mn-lt"/>
                <a:ea typeface="+mn-ea"/>
                <a:cs typeface="+mn-cs"/>
              </a:rPr>
              <a:t>three facts is true. You should spend time</a:t>
            </a:r>
          </a:p>
          <a:p>
            <a:r>
              <a:rPr lang="en-US" sz="1200" b="0" i="0" u="none" strike="noStrike" kern="1200" baseline="0" dirty="0" smtClean="0">
                <a:solidFill>
                  <a:schemeClr val="tx1"/>
                </a:solidFill>
                <a:latin typeface="+mn-lt"/>
                <a:ea typeface="+mn-ea"/>
                <a:cs typeface="+mn-cs"/>
              </a:rPr>
              <a:t>becoming familiar with this graph because</a:t>
            </a:r>
          </a:p>
          <a:p>
            <a:r>
              <a:rPr lang="en-US" sz="1200" b="0" i="0" u="none" strike="noStrike" kern="1200" baseline="0" dirty="0" smtClean="0">
                <a:solidFill>
                  <a:schemeClr val="tx1"/>
                </a:solidFill>
                <a:latin typeface="+mn-lt"/>
                <a:ea typeface="+mn-ea"/>
                <a:cs typeface="+mn-cs"/>
              </a:rPr>
              <a:t>it is one of the most important graphs in</a:t>
            </a:r>
          </a:p>
          <a:p>
            <a:r>
              <a:rPr lang="en-US" sz="1200" b="0" i="0" u="none" strike="noStrike" kern="1200" baseline="0" dirty="0" smtClean="0">
                <a:solidFill>
                  <a:schemeClr val="tx1"/>
                </a:solidFill>
                <a:latin typeface="+mn-lt"/>
                <a:ea typeface="+mn-ea"/>
                <a:cs typeface="+mn-cs"/>
              </a:rPr>
              <a:t>microeconomics.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32</a:t>
            </a:fld>
            <a:endParaRPr lang="en-US"/>
          </a:p>
        </p:txBody>
      </p:sp>
    </p:spTree>
    <p:extLst>
      <p:ext uri="{BB962C8B-B14F-4D97-AF65-F5344CB8AC3E}">
        <p14:creationId xmlns:p14="http://schemas.microsoft.com/office/powerpoint/2010/main" val="399682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a small car company expects to sell only</a:t>
            </a:r>
          </a:p>
          <a:p>
            <a:r>
              <a:rPr lang="en-US" sz="1200" b="0" i="0" u="none" strike="noStrike" kern="1200" baseline="0" dirty="0" smtClean="0">
                <a:solidFill>
                  <a:schemeClr val="tx1"/>
                </a:solidFill>
                <a:latin typeface="+mn-lt"/>
                <a:ea typeface="+mn-ea"/>
                <a:cs typeface="+mn-cs"/>
              </a:rPr>
              <a:t>20,000 cars per year, it will be able to produce</a:t>
            </a:r>
          </a:p>
          <a:p>
            <a:r>
              <a:rPr lang="en-US" sz="1200" b="0" i="0" u="none" strike="noStrike" kern="1200" baseline="0" dirty="0" smtClean="0">
                <a:solidFill>
                  <a:schemeClr val="tx1"/>
                </a:solidFill>
                <a:latin typeface="+mn-lt"/>
                <a:ea typeface="+mn-ea"/>
                <a:cs typeface="+mn-cs"/>
              </a:rPr>
              <a:t>cars at the lowest average cost of $52,000 per</a:t>
            </a:r>
          </a:p>
          <a:p>
            <a:r>
              <a:rPr lang="en-US" sz="1200" b="0" i="0" u="none" strike="noStrike" kern="1200" baseline="0" dirty="0" smtClean="0">
                <a:solidFill>
                  <a:schemeClr val="tx1"/>
                </a:solidFill>
                <a:latin typeface="+mn-lt"/>
                <a:ea typeface="+mn-ea"/>
                <a:cs typeface="+mn-cs"/>
              </a:rPr>
              <a:t>car if it builds the small factory represented</a:t>
            </a:r>
          </a:p>
          <a:p>
            <a:r>
              <a:rPr lang="en-US" sz="1200" b="0" i="0" u="none" strike="noStrike" kern="1200" baseline="0" dirty="0" smtClean="0">
                <a:solidFill>
                  <a:schemeClr val="tx1"/>
                </a:solidFill>
                <a:latin typeface="+mn-lt"/>
                <a:ea typeface="+mn-ea"/>
                <a:cs typeface="+mn-cs"/>
              </a:rPr>
              <a:t>by the </a:t>
            </a:r>
            <a:r>
              <a:rPr lang="en-US" sz="1200" b="0" i="1" u="none" strike="noStrike" kern="1200" baseline="0" dirty="0" smtClean="0">
                <a:solidFill>
                  <a:schemeClr val="tx1"/>
                </a:solidFill>
                <a:latin typeface="+mn-lt"/>
                <a:ea typeface="+mn-ea"/>
                <a:cs typeface="+mn-cs"/>
              </a:rPr>
              <a:t>ATC </a:t>
            </a:r>
            <a:r>
              <a:rPr lang="en-US" sz="1200" b="0" i="0" u="none" strike="noStrike" kern="1200" baseline="0" dirty="0" smtClean="0">
                <a:solidFill>
                  <a:schemeClr val="tx1"/>
                </a:solidFill>
                <a:latin typeface="+mn-lt"/>
                <a:ea typeface="+mn-ea"/>
                <a:cs typeface="+mn-cs"/>
              </a:rPr>
              <a:t>curve on the left of the figure.</a:t>
            </a:r>
          </a:p>
          <a:p>
            <a:r>
              <a:rPr lang="en-US" sz="1200" b="0" i="0" u="none" strike="noStrike" kern="1200" baseline="0" dirty="0" smtClean="0">
                <a:solidFill>
                  <a:schemeClr val="tx1"/>
                </a:solidFill>
                <a:latin typeface="+mn-lt"/>
                <a:ea typeface="+mn-ea"/>
                <a:cs typeface="+mn-cs"/>
              </a:rPr>
              <a:t>A larger factory will be able to produce 200,000</a:t>
            </a:r>
          </a:p>
          <a:p>
            <a:r>
              <a:rPr lang="en-US" sz="1200" b="0" i="0" u="none" strike="noStrike" kern="1200" baseline="0" dirty="0" smtClean="0">
                <a:solidFill>
                  <a:schemeClr val="tx1"/>
                </a:solidFill>
                <a:latin typeface="+mn-lt"/>
                <a:ea typeface="+mn-ea"/>
                <a:cs typeface="+mn-cs"/>
              </a:rPr>
              <a:t>cars per year at a lower cost of $27,000 per car.</a:t>
            </a:r>
          </a:p>
          <a:p>
            <a:r>
              <a:rPr lang="en-US" sz="1200" b="0" i="0" u="none" strike="noStrike" kern="1200" baseline="0" dirty="0" smtClean="0">
                <a:solidFill>
                  <a:schemeClr val="tx1"/>
                </a:solidFill>
                <a:latin typeface="+mn-lt"/>
                <a:ea typeface="+mn-ea"/>
                <a:cs typeface="+mn-cs"/>
              </a:rPr>
              <a:t>An automobile factory producing 200,000</a:t>
            </a:r>
          </a:p>
          <a:p>
            <a:r>
              <a:rPr lang="en-US" sz="1200" b="0" i="0" u="none" strike="noStrike" kern="1200" baseline="0" dirty="0" smtClean="0">
                <a:solidFill>
                  <a:schemeClr val="tx1"/>
                </a:solidFill>
                <a:latin typeface="+mn-lt"/>
                <a:ea typeface="+mn-ea"/>
                <a:cs typeface="+mn-cs"/>
              </a:rPr>
              <a:t>cars per year and a factory producing 400,000</a:t>
            </a:r>
          </a:p>
          <a:p>
            <a:r>
              <a:rPr lang="en-US" sz="1200" b="0" i="0" u="none" strike="noStrike" kern="1200" baseline="0" dirty="0" smtClean="0">
                <a:solidFill>
                  <a:schemeClr val="tx1"/>
                </a:solidFill>
                <a:latin typeface="+mn-lt"/>
                <a:ea typeface="+mn-ea"/>
                <a:cs typeface="+mn-cs"/>
              </a:rPr>
              <a:t>cars per year will experience constant returns</a:t>
            </a:r>
          </a:p>
          <a:p>
            <a:r>
              <a:rPr lang="en-US" sz="1200" b="0" i="0" u="none" strike="noStrike" kern="1200" baseline="0" dirty="0" smtClean="0">
                <a:solidFill>
                  <a:schemeClr val="tx1"/>
                </a:solidFill>
                <a:latin typeface="+mn-lt"/>
                <a:ea typeface="+mn-ea"/>
                <a:cs typeface="+mn-cs"/>
              </a:rPr>
              <a:t>to scale and have the same average cost. An</a:t>
            </a:r>
          </a:p>
          <a:p>
            <a:r>
              <a:rPr lang="en-US" sz="1200" b="0" i="0" u="none" strike="noStrike" kern="1200" baseline="0" dirty="0" smtClean="0">
                <a:solidFill>
                  <a:schemeClr val="tx1"/>
                </a:solidFill>
                <a:latin typeface="+mn-lt"/>
                <a:ea typeface="+mn-ea"/>
                <a:cs typeface="+mn-cs"/>
              </a:rPr>
              <a:t>automobile factory assembling 200,000 cars</a:t>
            </a:r>
          </a:p>
          <a:p>
            <a:r>
              <a:rPr lang="en-US" sz="1200" b="0" i="0" u="none" strike="noStrike" kern="1200" baseline="0" dirty="0" smtClean="0">
                <a:solidFill>
                  <a:schemeClr val="tx1"/>
                </a:solidFill>
                <a:latin typeface="+mn-lt"/>
                <a:ea typeface="+mn-ea"/>
                <a:cs typeface="+mn-cs"/>
              </a:rPr>
              <a:t>per year will have reached minimum efficient</a:t>
            </a:r>
          </a:p>
          <a:p>
            <a:r>
              <a:rPr lang="en-US" sz="1200" b="0" i="0" u="none" strike="noStrike" kern="1200" baseline="0" dirty="0" smtClean="0">
                <a:solidFill>
                  <a:schemeClr val="tx1"/>
                </a:solidFill>
                <a:latin typeface="+mn-lt"/>
                <a:ea typeface="+mn-ea"/>
                <a:cs typeface="+mn-cs"/>
              </a:rPr>
              <a:t>scale. Very large automobile factories will experience</a:t>
            </a:r>
          </a:p>
          <a:p>
            <a:r>
              <a:rPr lang="en-US" sz="1200" b="0" i="0" u="none" strike="noStrike" kern="1200" baseline="0" dirty="0" smtClean="0">
                <a:solidFill>
                  <a:schemeClr val="tx1"/>
                </a:solidFill>
                <a:latin typeface="+mn-lt"/>
                <a:ea typeface="+mn-ea"/>
                <a:cs typeface="+mn-cs"/>
              </a:rPr>
              <a:t>diseconomies of scale, and their average</a:t>
            </a:r>
          </a:p>
          <a:p>
            <a:r>
              <a:rPr lang="en-US" sz="1200" b="0" i="0" u="none" strike="noStrike" kern="1200" baseline="0" dirty="0" smtClean="0">
                <a:solidFill>
                  <a:schemeClr val="tx1"/>
                </a:solidFill>
                <a:latin typeface="+mn-lt"/>
                <a:ea typeface="+mn-ea"/>
                <a:cs typeface="+mn-cs"/>
              </a:rPr>
              <a:t>costs will rise as production increases</a:t>
            </a:r>
          </a:p>
          <a:p>
            <a:r>
              <a:rPr lang="en-US" sz="1200" b="0" i="0" u="none" strike="noStrike" kern="1200" baseline="0" dirty="0" smtClean="0">
                <a:solidFill>
                  <a:schemeClr val="tx1"/>
                </a:solidFill>
                <a:latin typeface="+mn-lt"/>
                <a:ea typeface="+mn-ea"/>
                <a:cs typeface="+mn-cs"/>
              </a:rPr>
              <a:t>beyond 400,000 cars per year.</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36</a:t>
            </a:fld>
            <a:endParaRPr lang="en-US"/>
          </a:p>
        </p:txBody>
      </p:sp>
    </p:spTree>
    <p:extLst>
      <p:ext uri="{BB962C8B-B14F-4D97-AF65-F5344CB8AC3E}">
        <p14:creationId xmlns:p14="http://schemas.microsoft.com/office/powerpoint/2010/main" val="301648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Isoquants show all the combinations of two</a:t>
            </a:r>
          </a:p>
          <a:p>
            <a:r>
              <a:rPr lang="en-US" sz="1200" b="0" i="0" u="none" strike="noStrike" kern="1200" baseline="0" dirty="0" smtClean="0">
                <a:solidFill>
                  <a:schemeClr val="tx1"/>
                </a:solidFill>
                <a:latin typeface="+mn-lt"/>
                <a:ea typeface="+mn-ea"/>
                <a:cs typeface="+mn-cs"/>
              </a:rPr>
              <a:t>inputs, in this case capital and labor, that will</a:t>
            </a:r>
          </a:p>
          <a:p>
            <a:r>
              <a:rPr lang="en-US" sz="1200" b="0" i="0" u="none" strike="noStrike" kern="1200" baseline="0" dirty="0" smtClean="0">
                <a:solidFill>
                  <a:schemeClr val="tx1"/>
                </a:solidFill>
                <a:latin typeface="+mn-lt"/>
                <a:ea typeface="+mn-ea"/>
                <a:cs typeface="+mn-cs"/>
              </a:rPr>
              <a:t>produce the same level of output. For example,</a:t>
            </a:r>
          </a:p>
          <a:p>
            <a:r>
              <a:rPr lang="en-US" sz="1200" b="0" i="0" u="none" strike="noStrike" kern="1200" baseline="0" dirty="0" smtClean="0">
                <a:solidFill>
                  <a:schemeClr val="tx1"/>
                </a:solidFill>
                <a:latin typeface="+mn-lt"/>
                <a:ea typeface="+mn-ea"/>
                <a:cs typeface="+mn-cs"/>
              </a:rPr>
              <a:t>the isoquant labeled </a:t>
            </a:r>
            <a:r>
              <a:rPr lang="en-US" sz="1200" b="0" i="1" u="none" strike="noStrike" kern="1200" baseline="0" dirty="0" smtClean="0">
                <a:solidFill>
                  <a:schemeClr val="tx1"/>
                </a:solidFill>
                <a:latin typeface="+mn-lt"/>
                <a:ea typeface="+mn-ea"/>
                <a:cs typeface="+mn-cs"/>
              </a:rPr>
              <a:t>Q </a:t>
            </a:r>
            <a:r>
              <a:rPr lang="en-US" sz="1200" b="0" i="0" u="none" strike="noStrike" kern="1200" baseline="0" dirty="0" smtClean="0">
                <a:solidFill>
                  <a:schemeClr val="tx1"/>
                </a:solidFill>
                <a:latin typeface="+mn-lt"/>
                <a:ea typeface="+mn-ea"/>
                <a:cs typeface="+mn-cs"/>
              </a:rPr>
              <a:t>= 5,000 shows</a:t>
            </a:r>
          </a:p>
          <a:p>
            <a:r>
              <a:rPr lang="en-US" sz="1200" b="0" i="0" u="none" strike="noStrike" kern="1200" baseline="0" dirty="0" smtClean="0">
                <a:solidFill>
                  <a:schemeClr val="tx1"/>
                </a:solidFill>
                <a:latin typeface="+mn-lt"/>
                <a:ea typeface="+mn-ea"/>
                <a:cs typeface="+mn-cs"/>
              </a:rPr>
              <a:t>all the combinations of ovens and workers</a:t>
            </a:r>
          </a:p>
          <a:p>
            <a:r>
              <a:rPr lang="en-US" sz="1200" b="0" i="0" u="none" strike="noStrike" kern="1200" baseline="0" dirty="0" smtClean="0">
                <a:solidFill>
                  <a:schemeClr val="tx1"/>
                </a:solidFill>
                <a:latin typeface="+mn-lt"/>
                <a:ea typeface="+mn-ea"/>
                <a:cs typeface="+mn-cs"/>
              </a:rPr>
              <a:t>that enable Jill to produce that quantity of</a:t>
            </a:r>
          </a:p>
          <a:p>
            <a:r>
              <a:rPr lang="en-US" sz="1200" b="0" i="0" u="none" strike="noStrike" kern="1200" baseline="0" dirty="0" smtClean="0">
                <a:solidFill>
                  <a:schemeClr val="tx1"/>
                </a:solidFill>
                <a:latin typeface="+mn-lt"/>
                <a:ea typeface="+mn-ea"/>
                <a:cs typeface="+mn-cs"/>
              </a:rPr>
              <a:t>pizzas per week. At 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she produces</a:t>
            </a:r>
          </a:p>
          <a:p>
            <a:r>
              <a:rPr lang="en-US" sz="1200" b="0" i="0" u="none" strike="noStrike" kern="1200" baseline="0" dirty="0" smtClean="0">
                <a:solidFill>
                  <a:schemeClr val="tx1"/>
                </a:solidFill>
                <a:latin typeface="+mn-lt"/>
                <a:ea typeface="+mn-ea"/>
                <a:cs typeface="+mn-cs"/>
              </a:rPr>
              <a:t>5,000 pizzas using 3 ovens and 6 workers,</a:t>
            </a:r>
          </a:p>
          <a:p>
            <a:r>
              <a:rPr lang="en-US" sz="1200" b="0" i="0" u="none" strike="noStrike" kern="1200" baseline="0" dirty="0" smtClean="0">
                <a:solidFill>
                  <a:schemeClr val="tx1"/>
                </a:solidFill>
                <a:latin typeface="+mn-lt"/>
                <a:ea typeface="+mn-ea"/>
                <a:cs typeface="+mn-cs"/>
              </a:rPr>
              <a:t>and at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she produces the same output</a:t>
            </a:r>
          </a:p>
          <a:p>
            <a:r>
              <a:rPr lang="en-US" sz="1200" b="0" i="0" u="none" strike="noStrike" kern="1200" baseline="0" dirty="0" smtClean="0">
                <a:solidFill>
                  <a:schemeClr val="tx1"/>
                </a:solidFill>
                <a:latin typeface="+mn-lt"/>
                <a:ea typeface="+mn-ea"/>
                <a:cs typeface="+mn-cs"/>
              </a:rPr>
              <a:t>using 2 ovens and 10 workers. With more</a:t>
            </a:r>
          </a:p>
          <a:p>
            <a:r>
              <a:rPr lang="en-US" sz="1200" b="0" i="0" u="none" strike="noStrike" kern="1200" baseline="0" dirty="0" smtClean="0">
                <a:solidFill>
                  <a:schemeClr val="tx1"/>
                </a:solidFill>
                <a:latin typeface="+mn-lt"/>
                <a:ea typeface="+mn-ea"/>
                <a:cs typeface="+mn-cs"/>
              </a:rPr>
              <a:t>ovens and workers, she can move to a higher</a:t>
            </a:r>
          </a:p>
          <a:p>
            <a:r>
              <a:rPr lang="en-US" sz="1200" b="0" i="0" u="none" strike="noStrike" kern="1200" baseline="0" dirty="0" smtClean="0">
                <a:solidFill>
                  <a:schemeClr val="tx1"/>
                </a:solidFill>
                <a:latin typeface="+mn-lt"/>
                <a:ea typeface="+mn-ea"/>
                <a:cs typeface="+mn-cs"/>
              </a:rPr>
              <a:t>isoquant. For example, with 4 ovens and 12</a:t>
            </a:r>
          </a:p>
          <a:p>
            <a:r>
              <a:rPr lang="en-US" sz="1200" b="0" i="0" u="none" strike="noStrike" kern="1200" baseline="0" dirty="0" smtClean="0">
                <a:solidFill>
                  <a:schemeClr val="tx1"/>
                </a:solidFill>
                <a:latin typeface="+mn-lt"/>
                <a:ea typeface="+mn-ea"/>
                <a:cs typeface="+mn-cs"/>
              </a:rPr>
              <a:t>workers, she can produce at point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on the</a:t>
            </a:r>
          </a:p>
          <a:p>
            <a:r>
              <a:rPr lang="en-US" sz="1200" b="0" i="0" u="none" strike="noStrike" kern="1200" baseline="0" dirty="0" smtClean="0">
                <a:solidFill>
                  <a:schemeClr val="tx1"/>
                </a:solidFill>
                <a:latin typeface="+mn-lt"/>
                <a:ea typeface="+mn-ea"/>
                <a:cs typeface="+mn-cs"/>
              </a:rPr>
              <a:t>isoquant </a:t>
            </a:r>
            <a:r>
              <a:rPr lang="en-US" sz="1200" b="0" i="1" u="none" strike="noStrike" kern="1200" baseline="0" dirty="0" smtClean="0">
                <a:solidFill>
                  <a:schemeClr val="tx1"/>
                </a:solidFill>
                <a:latin typeface="+mn-lt"/>
                <a:ea typeface="+mn-ea"/>
                <a:cs typeface="+mn-cs"/>
              </a:rPr>
              <a:t>Q </a:t>
            </a:r>
            <a:r>
              <a:rPr lang="en-US" sz="1200" b="0" i="0" u="none" strike="noStrike" kern="1200" baseline="0" dirty="0" smtClean="0">
                <a:solidFill>
                  <a:schemeClr val="tx1"/>
                </a:solidFill>
                <a:latin typeface="+mn-lt"/>
                <a:ea typeface="+mn-ea"/>
                <a:cs typeface="+mn-cs"/>
              </a:rPr>
              <a:t>= 10,000. With even more ovens</a:t>
            </a:r>
          </a:p>
          <a:p>
            <a:r>
              <a:rPr lang="en-US" sz="1200" b="0" i="0" u="none" strike="noStrike" kern="1200" baseline="0" dirty="0" smtClean="0">
                <a:solidFill>
                  <a:schemeClr val="tx1"/>
                </a:solidFill>
                <a:latin typeface="+mn-lt"/>
                <a:ea typeface="+mn-ea"/>
                <a:cs typeface="+mn-cs"/>
              </a:rPr>
              <a:t>and workers, she could move to the isoquant</a:t>
            </a:r>
          </a:p>
          <a:p>
            <a:r>
              <a:rPr lang="en-US" sz="1200" b="0" i="1" u="none" strike="noStrike" kern="1200" baseline="0" dirty="0" smtClean="0">
                <a:solidFill>
                  <a:schemeClr val="tx1"/>
                </a:solidFill>
                <a:latin typeface="+mn-lt"/>
                <a:ea typeface="+mn-ea"/>
                <a:cs typeface="+mn-cs"/>
              </a:rPr>
              <a:t>Q </a:t>
            </a:r>
            <a:r>
              <a:rPr lang="en-US" sz="1200" b="0" i="0" u="none" strike="noStrike" kern="1200" baseline="0" dirty="0" smtClean="0">
                <a:solidFill>
                  <a:schemeClr val="tx1"/>
                </a:solidFill>
                <a:latin typeface="+mn-lt"/>
                <a:ea typeface="+mn-ea"/>
                <a:cs typeface="+mn-cs"/>
              </a:rPr>
              <a:t>= 13,000.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45</a:t>
            </a:fld>
            <a:endParaRPr lang="en-US"/>
          </a:p>
        </p:txBody>
      </p:sp>
    </p:spTree>
    <p:extLst>
      <p:ext uri="{BB962C8B-B14F-4D97-AF65-F5344CB8AC3E}">
        <p14:creationId xmlns:p14="http://schemas.microsoft.com/office/powerpoint/2010/main" val="201136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isocost</a:t>
            </a:r>
            <a:r>
              <a:rPr lang="en-US" sz="1200" b="0" i="0" u="none" strike="noStrike" kern="1200" baseline="0" dirty="0" smtClean="0">
                <a:solidFill>
                  <a:schemeClr val="tx1"/>
                </a:solidFill>
                <a:latin typeface="+mn-lt"/>
                <a:ea typeface="+mn-ea"/>
                <a:cs typeface="+mn-cs"/>
              </a:rPr>
              <a:t> line shows the combinations of</a:t>
            </a:r>
          </a:p>
          <a:p>
            <a:r>
              <a:rPr lang="en-US" sz="1200" b="0" i="0" u="none" strike="noStrike" kern="1200" baseline="0" dirty="0" smtClean="0">
                <a:solidFill>
                  <a:schemeClr val="tx1"/>
                </a:solidFill>
                <a:latin typeface="+mn-lt"/>
                <a:ea typeface="+mn-ea"/>
                <a:cs typeface="+mn-cs"/>
              </a:rPr>
              <a:t>inputs with a total cost of $6,000. The rental</a:t>
            </a:r>
          </a:p>
          <a:p>
            <a:r>
              <a:rPr lang="en-US" sz="1200" b="0" i="0" u="none" strike="noStrike" kern="1200" baseline="0" dirty="0" smtClean="0">
                <a:solidFill>
                  <a:schemeClr val="tx1"/>
                </a:solidFill>
                <a:latin typeface="+mn-lt"/>
                <a:ea typeface="+mn-ea"/>
                <a:cs typeface="+mn-cs"/>
              </a:rPr>
              <a:t>price of ovens is $1,000 per week, so if Jill</a:t>
            </a:r>
          </a:p>
          <a:p>
            <a:r>
              <a:rPr lang="en-US" sz="1200" b="0" i="0" u="none" strike="noStrike" kern="1200" baseline="0" dirty="0" smtClean="0">
                <a:solidFill>
                  <a:schemeClr val="tx1"/>
                </a:solidFill>
                <a:latin typeface="+mn-lt"/>
                <a:ea typeface="+mn-ea"/>
                <a:cs typeface="+mn-cs"/>
              </a:rPr>
              <a:t>spends the whole $6,000 on ovens, she can</a:t>
            </a:r>
          </a:p>
          <a:p>
            <a:r>
              <a:rPr lang="en-US" sz="1200" b="0" i="0" u="none" strike="noStrike" kern="1200" baseline="0" dirty="0" smtClean="0">
                <a:solidFill>
                  <a:schemeClr val="tx1"/>
                </a:solidFill>
                <a:latin typeface="+mn-lt"/>
                <a:ea typeface="+mn-ea"/>
                <a:cs typeface="+mn-cs"/>
              </a:rPr>
              <a:t>rent 6 ovens (point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The wage rate is $500</a:t>
            </a:r>
          </a:p>
          <a:p>
            <a:r>
              <a:rPr lang="en-US" sz="1200" b="0" i="0" u="none" strike="noStrike" kern="1200" baseline="0" dirty="0" smtClean="0">
                <a:solidFill>
                  <a:schemeClr val="tx1"/>
                </a:solidFill>
                <a:latin typeface="+mn-lt"/>
                <a:ea typeface="+mn-ea"/>
                <a:cs typeface="+mn-cs"/>
              </a:rPr>
              <a:t>per week, so if Jill spends the whole $6,000 on</a:t>
            </a:r>
          </a:p>
          <a:p>
            <a:r>
              <a:rPr lang="en-US" sz="1200" b="0" i="0" u="none" strike="noStrike" kern="1200" baseline="0" dirty="0" smtClean="0">
                <a:solidFill>
                  <a:schemeClr val="tx1"/>
                </a:solidFill>
                <a:latin typeface="+mn-lt"/>
                <a:ea typeface="+mn-ea"/>
                <a:cs typeface="+mn-cs"/>
              </a:rPr>
              <a:t>workers, she can hire 12 workers (point </a:t>
            </a:r>
            <a:r>
              <a:rPr lang="en-US" sz="1200" b="0" i="1" u="none" strike="noStrike" kern="1200" baseline="0" dirty="0" smtClean="0">
                <a:solidFill>
                  <a:schemeClr val="tx1"/>
                </a:solidFill>
                <a:latin typeface="+mn-lt"/>
                <a:ea typeface="+mn-ea"/>
                <a:cs typeface="+mn-cs"/>
              </a:rPr>
              <a:t>G</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As she moves down the </a:t>
            </a:r>
            <a:r>
              <a:rPr lang="en-US" sz="1200" b="0" i="0" u="none" strike="noStrike" kern="1200" baseline="0" dirty="0" err="1" smtClean="0">
                <a:solidFill>
                  <a:schemeClr val="tx1"/>
                </a:solidFill>
                <a:latin typeface="+mn-lt"/>
                <a:ea typeface="+mn-ea"/>
                <a:cs typeface="+mn-cs"/>
              </a:rPr>
              <a:t>isocost</a:t>
            </a:r>
            <a:r>
              <a:rPr lang="en-US" sz="1200" b="0" i="0" u="none" strike="noStrike" kern="1200" baseline="0" dirty="0" smtClean="0">
                <a:solidFill>
                  <a:schemeClr val="tx1"/>
                </a:solidFill>
                <a:latin typeface="+mn-lt"/>
                <a:ea typeface="+mn-ea"/>
                <a:cs typeface="+mn-cs"/>
              </a:rPr>
              <a:t> line, she gives</a:t>
            </a:r>
          </a:p>
          <a:p>
            <a:r>
              <a:rPr lang="en-US" sz="1200" b="0" i="0" u="none" strike="noStrike" kern="1200" baseline="0" dirty="0" smtClean="0">
                <a:solidFill>
                  <a:schemeClr val="tx1"/>
                </a:solidFill>
                <a:latin typeface="+mn-lt"/>
                <a:ea typeface="+mn-ea"/>
                <a:cs typeface="+mn-cs"/>
              </a:rPr>
              <a:t>up renting 1 oven for every 2 workers she</a:t>
            </a:r>
          </a:p>
          <a:p>
            <a:r>
              <a:rPr lang="en-US" sz="1200" b="0" i="0" u="none" strike="noStrike" kern="1200" baseline="0" dirty="0" smtClean="0">
                <a:solidFill>
                  <a:schemeClr val="tx1"/>
                </a:solidFill>
                <a:latin typeface="+mn-lt"/>
                <a:ea typeface="+mn-ea"/>
                <a:cs typeface="+mn-cs"/>
              </a:rPr>
              <a:t>hires. Any combination of inputs along the</a:t>
            </a:r>
          </a:p>
          <a:p>
            <a:r>
              <a:rPr lang="en-US" sz="1200" b="0" i="0" u="none" strike="noStrike" kern="1200" baseline="0" dirty="0" smtClean="0">
                <a:solidFill>
                  <a:schemeClr val="tx1"/>
                </a:solidFill>
                <a:latin typeface="+mn-lt"/>
                <a:ea typeface="+mn-ea"/>
                <a:cs typeface="+mn-cs"/>
              </a:rPr>
              <a:t>line or inside the line can be purchased with</a:t>
            </a:r>
          </a:p>
          <a:p>
            <a:r>
              <a:rPr lang="en-US" sz="1200" b="0" i="0" u="none" strike="noStrike" kern="1200" baseline="0" dirty="0" smtClean="0">
                <a:solidFill>
                  <a:schemeClr val="tx1"/>
                </a:solidFill>
                <a:latin typeface="+mn-lt"/>
                <a:ea typeface="+mn-ea"/>
                <a:cs typeface="+mn-cs"/>
              </a:rPr>
              <a:t>$6,000. Any combination that lies outside</a:t>
            </a:r>
          </a:p>
          <a:p>
            <a:r>
              <a:rPr lang="en-US" sz="1200" b="0" i="0" u="none" strike="noStrike" kern="1200" baseline="0" dirty="0" smtClean="0">
                <a:solidFill>
                  <a:schemeClr val="tx1"/>
                </a:solidFill>
                <a:latin typeface="+mn-lt"/>
                <a:ea typeface="+mn-ea"/>
                <a:cs typeface="+mn-cs"/>
              </a:rPr>
              <a:t>the line cannot be purchased with $6,000.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48</a:t>
            </a:fld>
            <a:endParaRPr lang="en-US"/>
          </a:p>
        </p:txBody>
      </p:sp>
    </p:spTree>
    <p:extLst>
      <p:ext uri="{BB962C8B-B14F-4D97-AF65-F5344CB8AC3E}">
        <p14:creationId xmlns:p14="http://schemas.microsoft.com/office/powerpoint/2010/main" val="338120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position of the </a:t>
            </a:r>
            <a:r>
              <a:rPr lang="en-US" sz="1200" b="0" i="0" u="none" strike="noStrike" kern="1200" baseline="0" dirty="0" err="1" smtClean="0">
                <a:solidFill>
                  <a:schemeClr val="tx1"/>
                </a:solidFill>
                <a:latin typeface="+mn-lt"/>
                <a:ea typeface="+mn-ea"/>
                <a:cs typeface="+mn-cs"/>
              </a:rPr>
              <a:t>isocost</a:t>
            </a:r>
            <a:r>
              <a:rPr lang="en-US" sz="1200" b="0" i="0" u="none" strike="noStrike" kern="1200" baseline="0" dirty="0" smtClean="0">
                <a:solidFill>
                  <a:schemeClr val="tx1"/>
                </a:solidFill>
                <a:latin typeface="+mn-lt"/>
                <a:ea typeface="+mn-ea"/>
                <a:cs typeface="+mn-cs"/>
              </a:rPr>
              <a:t> line depends on</a:t>
            </a:r>
          </a:p>
          <a:p>
            <a:r>
              <a:rPr lang="en-US" sz="1200" b="0" i="0" u="none" strike="noStrike" kern="1200" baseline="0" dirty="0" smtClean="0">
                <a:solidFill>
                  <a:schemeClr val="tx1"/>
                </a:solidFill>
                <a:latin typeface="+mn-lt"/>
                <a:ea typeface="+mn-ea"/>
                <a:cs typeface="+mn-cs"/>
              </a:rPr>
              <a:t>the level of total cost. As total cost increases</a:t>
            </a:r>
          </a:p>
          <a:p>
            <a:r>
              <a:rPr lang="en-US" sz="1200" b="0" i="0" u="none" strike="noStrike" kern="1200" baseline="0" dirty="0" smtClean="0">
                <a:solidFill>
                  <a:schemeClr val="tx1"/>
                </a:solidFill>
                <a:latin typeface="+mn-lt"/>
                <a:ea typeface="+mn-ea"/>
                <a:cs typeface="+mn-cs"/>
              </a:rPr>
              <a:t>from $3,000 to $6,000 to $9,000 per week,</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isocost</a:t>
            </a:r>
            <a:r>
              <a:rPr lang="en-US" sz="1200" b="0" i="0" u="none" strike="noStrike" kern="1200" baseline="0" dirty="0" smtClean="0">
                <a:solidFill>
                  <a:schemeClr val="tx1"/>
                </a:solidFill>
                <a:latin typeface="+mn-lt"/>
                <a:ea typeface="+mn-ea"/>
                <a:cs typeface="+mn-cs"/>
              </a:rPr>
              <a:t> line shifts outward. For each </a:t>
            </a:r>
            <a:r>
              <a:rPr lang="en-US" sz="1200" b="0" i="0" u="none" strike="noStrike" kern="1200" baseline="0" dirty="0" err="1" smtClean="0">
                <a:solidFill>
                  <a:schemeClr val="tx1"/>
                </a:solidFill>
                <a:latin typeface="+mn-lt"/>
                <a:ea typeface="+mn-ea"/>
                <a:cs typeface="+mn-cs"/>
              </a:rPr>
              <a:t>isocost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line shown, the rental price of ovens is</a:t>
            </a:r>
          </a:p>
          <a:p>
            <a:r>
              <a:rPr lang="en-US" sz="1200" b="0" i="0" u="none" strike="noStrike" kern="1200" baseline="0" dirty="0" smtClean="0">
                <a:solidFill>
                  <a:schemeClr val="tx1"/>
                </a:solidFill>
                <a:latin typeface="+mn-lt"/>
                <a:ea typeface="+mn-ea"/>
                <a:cs typeface="+mn-cs"/>
              </a:rPr>
              <a:t>$1,000 per week, and the wage rate is $500</a:t>
            </a:r>
          </a:p>
          <a:p>
            <a:r>
              <a:rPr lang="en-US" sz="1200" b="0" i="0" u="none" strike="noStrike" kern="1200" baseline="0" dirty="0" smtClean="0">
                <a:solidFill>
                  <a:schemeClr val="tx1"/>
                </a:solidFill>
                <a:latin typeface="+mn-lt"/>
                <a:ea typeface="+mn-ea"/>
                <a:cs typeface="+mn-cs"/>
              </a:rPr>
              <a:t>per week.</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49</a:t>
            </a:fld>
            <a:endParaRPr lang="en-US"/>
          </a:p>
        </p:txBody>
      </p:sp>
    </p:spTree>
    <p:extLst>
      <p:ext uri="{BB962C8B-B14F-4D97-AF65-F5344CB8AC3E}">
        <p14:creationId xmlns:p14="http://schemas.microsoft.com/office/powerpoint/2010/main" val="1987586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6" name="TextBox 5"/>
          <p:cNvSpPr txBox="1">
            <a:spLocks noChangeArrowheads="1"/>
          </p:cNvSpPr>
          <p:nvPr userDrawn="1"/>
        </p:nvSpPr>
        <p:spPr bwMode="auto">
          <a:xfrm>
            <a:off x="458788" y="18288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1839550163"/>
              </p:ext>
            </p:extLst>
          </p:nvPr>
        </p:nvGraphicFramePr>
        <p:xfrm>
          <a:off x="463549" y="2667000"/>
          <a:ext cx="3879851" cy="3951516"/>
        </p:xfrm>
        <a:graphic>
          <a:graphicData uri="http://schemas.openxmlformats.org/drawingml/2006/table">
            <a:tbl>
              <a:tblPr/>
              <a:tblGrid>
                <a:gridCol w="589220"/>
                <a:gridCol w="3290631"/>
              </a:tblGrid>
              <a:tr h="3048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11.1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Technology: An Economic Definition</a:t>
                      </a:r>
                    </a:p>
                  </a:txBody>
                  <a:tcPr marL="0" marR="0" marT="91427" marB="0" horzOverflow="overflow">
                    <a:lnL>
                      <a:noFill/>
                    </a:lnL>
                    <a:lnR cap="flat">
                      <a:noFill/>
                    </a:lnR>
                    <a:lnT cap="flat">
                      <a:noFill/>
                    </a:lnT>
                    <a:lnB>
                      <a:noFill/>
                    </a:lnB>
                    <a:lnTlToBr>
                      <a:noFill/>
                    </a:lnTlToBr>
                    <a:lnBlToTr>
                      <a:noFill/>
                    </a:lnBlToTr>
                    <a:noFill/>
                  </a:tcPr>
                </a:tc>
              </a:tr>
              <a:tr h="349898">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11.2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The Short Run and the Long Run in Economics</a:t>
                      </a:r>
                    </a:p>
                  </a:txBody>
                  <a:tcPr marL="0" marR="0" marT="91427" marB="0" horzOverflow="overflow">
                    <a:lnL>
                      <a:noFill/>
                    </a:lnL>
                    <a:lnR cap="flat">
                      <a:noFill/>
                    </a:lnR>
                    <a:lnT>
                      <a:noFill/>
                    </a:lnT>
                    <a:lnB>
                      <a:noFill/>
                    </a:lnB>
                    <a:lnTlToBr>
                      <a:noFill/>
                    </a:lnTlToBr>
                    <a:lnBlToTr>
                      <a:noFill/>
                    </a:lnBlToTr>
                    <a:noFill/>
                  </a:tcPr>
                </a:tc>
              </a:tr>
              <a:tr h="48519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11.3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The Marginal Product of Labor and the Average Product of Labor</a:t>
                      </a:r>
                    </a:p>
                  </a:txBody>
                  <a:tcPr marL="0" marR="0" marT="91427" marB="0" horzOverflow="overflow">
                    <a:lnL>
                      <a:noFill/>
                    </a:lnL>
                    <a:lnR cap="flat">
                      <a:noFill/>
                    </a:lnR>
                    <a:lnT>
                      <a:noFill/>
                    </a:lnT>
                    <a:lnB>
                      <a:noFill/>
                    </a:lnB>
                    <a:lnTlToBr>
                      <a:noFill/>
                    </a:lnTlToBr>
                    <a:lnBlToTr>
                      <a:noFill/>
                    </a:lnBlToTr>
                    <a:noFill/>
                  </a:tcPr>
                </a:tc>
              </a:tr>
              <a:tr h="44615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11.4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The Relationship between Short-Run Production and Short-Run Cost</a:t>
                      </a:r>
                    </a:p>
                  </a:txBody>
                  <a:tcPr marL="0" marR="0" marT="91427" marB="0"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11.5</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Graphing Cost Curves</a:t>
                      </a:r>
                    </a:p>
                  </a:txBody>
                  <a:tcPr marL="0" marR="0" marT="91427" marB="0" horzOverflow="overflow">
                    <a:lnL>
                      <a:noFill/>
                    </a:lnL>
                    <a:lnR cap="flat">
                      <a:noFill/>
                    </a:lnR>
                    <a:lnT>
                      <a:noFill/>
                    </a:lnT>
                    <a:lnB>
                      <a:noFill/>
                    </a:lnB>
                    <a:lnTlToBr>
                      <a:noFill/>
                    </a:lnTlToBr>
                    <a:lnBlToTr>
                      <a:noFill/>
                    </a:lnBlToTr>
                    <a:noFill/>
                  </a:tcPr>
                </a:tc>
              </a:tr>
              <a:tr h="141351">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11.6</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Cost in the Long Run</a:t>
                      </a:r>
                    </a:p>
                  </a:txBody>
                  <a:tcPr marL="0" marR="0" marT="91427" marB="0"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Appendix: Using Isoquants and </a:t>
                      </a:r>
                      <a:r>
                        <a:rPr kumimoji="0" lang="en-US" sz="1600" b="1" i="0" u="none" strike="noStrike" cap="none" normalizeH="0" baseline="0" dirty="0" err="1" smtClean="0">
                          <a:ln>
                            <a:noFill/>
                          </a:ln>
                          <a:solidFill>
                            <a:srgbClr val="0066B3"/>
                          </a:solidFill>
                          <a:effectLst/>
                          <a:latin typeface="Arial" charset="0"/>
                        </a:rPr>
                        <a:t>Isocost</a:t>
                      </a:r>
                      <a:r>
                        <a:rPr kumimoji="0" lang="en-US" sz="1600" b="1" i="0" u="none" strike="noStrike" cap="none" normalizeH="0" baseline="0" dirty="0" smtClean="0">
                          <a:ln>
                            <a:noFill/>
                          </a:ln>
                          <a:solidFill>
                            <a:srgbClr val="0066B3"/>
                          </a:solidFill>
                          <a:effectLst/>
                          <a:latin typeface="Arial" charset="0"/>
                        </a:rPr>
                        <a:t> Lines to Understand Production and Cost</a:t>
                      </a:r>
                    </a:p>
                  </a:txBody>
                  <a:tcPr marL="0" marR="0" marT="91427" marB="0" horzOverflow="overflow">
                    <a:lnL>
                      <a:noFill/>
                    </a:lnL>
                    <a:lnR cap="flat">
                      <a:noFill/>
                    </a:lnR>
                    <a:lnT>
                      <a:noFill/>
                    </a:lnT>
                    <a:lnB>
                      <a:noFill/>
                    </a:lnB>
                    <a:lnTlToBr>
                      <a:noFill/>
                    </a:lnTlToBr>
                    <a:lnBlToTr>
                      <a:noFill/>
                    </a:lnBlToTr>
                    <a:noFill/>
                  </a:tcPr>
                </a:tc>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smtClean="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smtClean="0">
                <a:solidFill>
                  <a:schemeClr val="bg1"/>
                </a:solidFill>
                <a:latin typeface="+mn-lt"/>
              </a:rPr>
              <a:t>11</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smtClean="0">
                <a:solidFill>
                  <a:srgbClr val="89B8CF"/>
                </a:solidFill>
              </a:rPr>
              <a:t>CHAPTER</a:t>
            </a:r>
            <a:endParaRPr lang="en-US" dirty="0">
              <a:solidFill>
                <a:srgbClr val="89B8CF"/>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0090" y="1981200"/>
            <a:ext cx="465771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smtClean="0"/>
              <a:t>Chapter title:</a:t>
            </a:r>
            <a:br>
              <a:rPr lang="en-US" dirty="0" smtClean="0"/>
            </a:br>
            <a:r>
              <a:rPr lang="en-US" dirty="0" smtClean="0"/>
              <a:t>Chapter subtitle</a:t>
            </a:r>
            <a:endParaRPr lang="en-US" dirty="0"/>
          </a:p>
        </p:txBody>
      </p:sp>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smtClean="0"/>
              <a:t>Chapter subtitle</a:t>
            </a:r>
            <a:endParaRPr lang="en-US" dirty="0"/>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smtClean="0">
                <a:solidFill>
                  <a:schemeClr val="bg1"/>
                </a:solidFill>
              </a:rPr>
              <a:t>         LEARNING</a:t>
            </a:r>
            <a:r>
              <a:rPr lang="en-US" sz="1400" dirty="0" smtClean="0">
                <a:solidFill>
                  <a:schemeClr val="bg1"/>
                </a:solidFill>
              </a:rPr>
              <a:t> </a:t>
            </a:r>
            <a:r>
              <a:rPr lang="en-US" sz="1400" dirty="0">
                <a:solidFill>
                  <a:schemeClr val="bg1"/>
                </a:solidFill>
              </a:rPr>
              <a:t>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smtClean="0"/>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smtClean="0"/>
              <a:t>Insert learning objective</a:t>
            </a:r>
            <a:endParaRPr lang="en-US" dirty="0"/>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59</a:t>
            </a:r>
            <a:endParaRPr lang="en-US" sz="1200" dirty="0">
              <a:solidFill>
                <a:schemeClr val="bg1"/>
              </a:solidFill>
              <a:cs typeface="+mn-cs"/>
            </a:endParaRP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Tree>
    <p:extLst>
      <p:ext uri="{BB962C8B-B14F-4D97-AF65-F5344CB8AC3E}">
        <p14:creationId xmlns:p14="http://schemas.microsoft.com/office/powerpoint/2010/main" val="166440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8"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Text-only content</a:t>
            </a:r>
            <a:endParaRPr lang="en-US" dirty="0"/>
          </a:p>
        </p:txBody>
      </p:sp>
    </p:spTree>
    <p:extLst>
      <p:ext uri="{BB962C8B-B14F-4D97-AF65-F5344CB8AC3E}">
        <p14:creationId xmlns:p14="http://schemas.microsoft.com/office/powerpoint/2010/main" val="37635316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figure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Figure C#.X</a:t>
            </a:r>
            <a:endParaRPr lang="en-US" dirty="0"/>
          </a:p>
        </p:txBody>
      </p:sp>
    </p:spTree>
    <p:extLst>
      <p:ext uri="{BB962C8B-B14F-4D97-AF65-F5344CB8AC3E}">
        <p14:creationId xmlns:p14="http://schemas.microsoft.com/office/powerpoint/2010/main" val="27173297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table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Table C#.X</a:t>
            </a:r>
            <a:endParaRPr lang="en-US" dirty="0"/>
          </a:p>
        </p:txBody>
      </p:sp>
    </p:spTree>
    <p:extLst>
      <p:ext uri="{BB962C8B-B14F-4D97-AF65-F5344CB8AC3E}">
        <p14:creationId xmlns:p14="http://schemas.microsoft.com/office/powerpoint/2010/main" val="3651795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59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6" name="Title 4"/>
          <p:cNvSpPr>
            <a:spLocks noGrp="1"/>
          </p:cNvSpPr>
          <p:nvPr>
            <p:ph type="title"/>
          </p:nvPr>
        </p:nvSpPr>
        <p:spPr>
          <a:xfrm>
            <a:off x="1665288" y="0"/>
            <a:ext cx="7478712"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MTC content</a:t>
            </a:r>
            <a:endParaRPr lang="en-US" dirty="0"/>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1/14/2014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gif"/><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5" Type="http://schemas.openxmlformats.org/officeDocument/2006/relationships/image" Target="../media/image12.gif"/><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gif"/><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gif"/><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1.png"/><Relationship Id="rId4" Type="http://schemas.openxmlformats.org/officeDocument/2006/relationships/image" Target="../media/image40.wmf"/></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1.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3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7.png"/><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7.png"/><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80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870.png"/></Relationships>
</file>

<file path=ppt/slides/_rels/slide5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5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6.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53.xml.rels><?xml version="1.0" encoding="UTF-8" standalone="yes"?>
<Relationships xmlns="http://schemas.openxmlformats.org/package/2006/relationships"><Relationship Id="rId2" Type="http://schemas.openxmlformats.org/officeDocument/2006/relationships/image" Target="../media/image105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18.wmf"/><Relationship Id="rId5" Type="http://schemas.openxmlformats.org/officeDocument/2006/relationships/oleObject" Target="../embeddings/oleObject3.bin"/><Relationship Id="rId4" Type="http://schemas.openxmlformats.org/officeDocument/2006/relationships/image" Target="../media/image11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20.wmf"/></Relationships>
</file>

<file path=ppt/slides/_rels/slide5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5.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59.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28.png"/><Relationship Id="rId3" Type="http://schemas.openxmlformats.org/officeDocument/2006/relationships/image" Target="../media/image130.png"/><Relationship Id="rId7" Type="http://schemas.openxmlformats.org/officeDocument/2006/relationships/image" Target="../media/image125.png"/><Relationship Id="rId12" Type="http://schemas.openxmlformats.org/officeDocument/2006/relationships/image" Target="../media/image133.png"/><Relationship Id="rId2" Type="http://schemas.openxmlformats.org/officeDocument/2006/relationships/image" Target="../media/image122.png"/><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27.png"/><Relationship Id="rId4" Type="http://schemas.openxmlformats.org/officeDocument/2006/relationships/image" Target="../media/image123.png"/><Relationship Id="rId9" Type="http://schemas.openxmlformats.org/officeDocument/2006/relationships/image" Target="../media/image126.png"/><Relationship Id="rId14" Type="http://schemas.openxmlformats.org/officeDocument/2006/relationships/image" Target="../media/image1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7772400" cy="5816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14763"/>
            <a:ext cx="7771429" cy="5815873"/>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17463"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a:t>
            </a:r>
            <a:r>
              <a:rPr lang="en-US" sz="1050" dirty="0" smtClean="0">
                <a:solidFill>
                  <a:schemeClr val="bg1">
                    <a:lumMod val="50000"/>
                  </a:schemeClr>
                </a:solidFill>
                <a:latin typeface="Times New Roman" pitchFamily="18" charset="0"/>
                <a:cs typeface="Times New Roman" pitchFamily="18" charset="0"/>
              </a:rPr>
              <a:t>2015 </a:t>
            </a:r>
            <a:r>
              <a:rPr lang="en-US" sz="1050" dirty="0">
                <a:solidFill>
                  <a:schemeClr val="bg1">
                    <a:lumMod val="50000"/>
                  </a:schemeClr>
                </a:solidFill>
                <a:latin typeface="Times New Roman" pitchFamily="18" charset="0"/>
                <a:cs typeface="Times New Roman" pitchFamily="18" charset="0"/>
              </a:rPr>
              <a:t>Pearson Education, Inc. </a:t>
            </a:r>
          </a:p>
        </p:txBody>
      </p:sp>
    </p:spTree>
    <p:extLst>
      <p:ext uri="{BB962C8B-B14F-4D97-AF65-F5344CB8AC3E}">
        <p14:creationId xmlns:p14="http://schemas.microsoft.com/office/powerpoint/2010/main" val="21859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263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363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750"/>
                                        <p:tgtEl>
                                          <p:spTgt spid="6"/>
                                        </p:tgtEl>
                                      </p:cBhvr>
                                    </p:animEffect>
                                  </p:childTnLst>
                                </p:cTn>
                              </p:par>
                            </p:childTnLst>
                          </p:cTn>
                        </p:par>
                        <p:par>
                          <p:cTn id="23" fill="hold">
                            <p:stCondLst>
                              <p:cond delay="53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64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and implicit costs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Recall that economists like to consider all of the </a:t>
            </a:r>
            <a:r>
              <a:rPr lang="en-US" i="1" dirty="0"/>
              <a:t>opportunity costs</a:t>
            </a:r>
            <a:r>
              <a:rPr lang="en-US" dirty="0"/>
              <a:t> of an activity; both the </a:t>
            </a:r>
            <a:r>
              <a:rPr lang="en-US" b="1" i="1" dirty="0"/>
              <a:t>explicit costs</a:t>
            </a:r>
            <a:r>
              <a:rPr lang="en-US" dirty="0"/>
              <a:t> and the </a:t>
            </a:r>
            <a:r>
              <a:rPr lang="en-US" b="1" i="1" dirty="0"/>
              <a:t>implicit costs</a:t>
            </a:r>
            <a:r>
              <a:rPr lang="en-US" dirty="0" smtClean="0"/>
              <a:t>.</a:t>
            </a:r>
          </a:p>
          <a:p>
            <a:pPr>
              <a:spcBef>
                <a:spcPts val="0"/>
              </a:spcBef>
              <a:spcAft>
                <a:spcPts val="1200"/>
              </a:spcAft>
            </a:pPr>
            <a:r>
              <a:rPr lang="en-US" b="1" dirty="0"/>
              <a:t>Explicit cost</a:t>
            </a:r>
            <a:r>
              <a:rPr lang="en-US" dirty="0"/>
              <a:t>: A cost that involves spending money</a:t>
            </a:r>
          </a:p>
          <a:p>
            <a:pPr>
              <a:spcBef>
                <a:spcPts val="0"/>
              </a:spcBef>
              <a:spcAft>
                <a:spcPts val="1200"/>
              </a:spcAft>
            </a:pPr>
            <a:r>
              <a:rPr lang="en-US" b="1" dirty="0"/>
              <a:t>Implicit cost</a:t>
            </a:r>
            <a:r>
              <a:rPr lang="en-US" dirty="0"/>
              <a:t>: A non-monetary opportunity cost</a:t>
            </a:r>
          </a:p>
          <a:p>
            <a:pPr>
              <a:spcBef>
                <a:spcPts val="0"/>
              </a:spcBef>
              <a:spcAft>
                <a:spcPts val="1200"/>
              </a:spcAft>
            </a:pPr>
            <a:endParaRPr lang="en-US" dirty="0"/>
          </a:p>
          <a:p>
            <a:pPr>
              <a:spcBef>
                <a:spcPts val="0"/>
              </a:spcBef>
              <a:spcAft>
                <a:spcPts val="1200"/>
              </a:spcAft>
            </a:pPr>
            <a:r>
              <a:rPr lang="en-US" dirty="0"/>
              <a:t>The explicit costs of running a firm are relatively easy to identify: just look at what the firm spends money on.</a:t>
            </a:r>
          </a:p>
          <a:p>
            <a:pPr>
              <a:spcBef>
                <a:spcPts val="0"/>
              </a:spcBef>
              <a:spcAft>
                <a:spcPts val="1200"/>
              </a:spcAft>
            </a:pPr>
            <a:r>
              <a:rPr lang="en-US" dirty="0"/>
              <a:t>The implicit costs are a little harder; finding them involves identify the resources used in the firm that could have been used for another beneficial purpose.</a:t>
            </a:r>
          </a:p>
          <a:p>
            <a:pPr>
              <a:spcBef>
                <a:spcPts val="0"/>
              </a:spcBef>
              <a:spcAft>
                <a:spcPts val="1200"/>
              </a:spcAft>
            </a:pPr>
            <a:r>
              <a:rPr lang="en-US" i="1" dirty="0"/>
              <a:t>Example: If you own your own firm, you probably spend time working on the firm’s activities. Even if you don’t “pay yourself” explicitly for that time, it is still an opportunity cost.</a:t>
            </a:r>
            <a:br>
              <a:rPr lang="en-US" i="1" dirty="0"/>
            </a:br>
            <a:endParaRPr lang="en-US" i="1" dirty="0"/>
          </a:p>
        </p:txBody>
      </p:sp>
    </p:spTree>
    <p:extLst>
      <p:ext uri="{BB962C8B-B14F-4D97-AF65-F5344CB8AC3E}">
        <p14:creationId xmlns:p14="http://schemas.microsoft.com/office/powerpoint/2010/main" val="32718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pizza store</a:t>
            </a:r>
            <a:endParaRPr lang="en-US" dirty="0"/>
          </a:p>
        </p:txBody>
      </p:sp>
      <p:sp>
        <p:nvSpPr>
          <p:cNvPr id="6" name="Text Placeholder 2"/>
          <p:cNvSpPr>
            <a:spLocks noGrp="1"/>
          </p:cNvSpPr>
          <p:nvPr>
            <p:ph type="body" sz="quarter" idx="11"/>
          </p:nvPr>
        </p:nvSpPr>
        <p:spPr>
          <a:xfrm>
            <a:off x="152400" y="838200"/>
            <a:ext cx="8763000" cy="2362200"/>
          </a:xfrm>
        </p:spPr>
        <p:txBody>
          <a:bodyPr/>
          <a:lstStyle/>
          <a:p>
            <a:pPr>
              <a:spcBef>
                <a:spcPts val="0"/>
              </a:spcBef>
              <a:spcAft>
                <a:spcPts val="1200"/>
              </a:spcAft>
            </a:pPr>
            <a:r>
              <a:rPr lang="en-US" dirty="0"/>
              <a:t>For example, suppose Jill Johnson quits her $30,000 a year job to start a pizza store. She uses $50,000 of her savings to buy equipment—furniture, etc.—and takes out a loan as well.</a:t>
            </a:r>
          </a:p>
          <a:p>
            <a:pPr>
              <a:spcBef>
                <a:spcPts val="0"/>
              </a:spcBef>
              <a:spcAft>
                <a:spcPts val="1200"/>
              </a:spcAft>
            </a:pPr>
            <a:r>
              <a:rPr lang="en-US" dirty="0"/>
              <a:t>The items in red are explicit costs.</a:t>
            </a:r>
          </a:p>
          <a:p>
            <a:pPr>
              <a:spcBef>
                <a:spcPts val="0"/>
              </a:spcBef>
              <a:spcAft>
                <a:spcPts val="1200"/>
              </a:spcAft>
            </a:pPr>
            <a:r>
              <a:rPr lang="en-US" dirty="0"/>
              <a:t>The items in blue are implicit costs: her foregone salary, the interest the money could have earned</a:t>
            </a:r>
            <a:r>
              <a:rPr lang="en-US" dirty="0" smtClean="0"/>
              <a:t>…</a:t>
            </a:r>
            <a:endParaRPr lang="en-US" dirty="0"/>
          </a:p>
        </p:txBody>
      </p:sp>
      <p:sp>
        <p:nvSpPr>
          <p:cNvPr id="7" name="Text Placeholder 3"/>
          <p:cNvSpPr>
            <a:spLocks noGrp="1"/>
          </p:cNvSpPr>
          <p:nvPr>
            <p:ph type="body" sz="quarter" idx="12"/>
          </p:nvPr>
        </p:nvSpPr>
        <p:spPr>
          <a:xfrm>
            <a:off x="5562600" y="6324600"/>
            <a:ext cx="2743200" cy="449263"/>
          </a:xfrm>
        </p:spPr>
        <p:txBody>
          <a:bodyPr/>
          <a:lstStyle/>
          <a:p>
            <a:r>
              <a:rPr lang="en-US" dirty="0" smtClean="0"/>
              <a:t>Jill Johnson’s costs per year</a:t>
            </a:r>
            <a:endParaRPr lang="en-US" dirty="0"/>
          </a:p>
        </p:txBody>
      </p:sp>
      <p:sp>
        <p:nvSpPr>
          <p:cNvPr id="8" name="Text Placeholder 4"/>
          <p:cNvSpPr>
            <a:spLocks noGrp="1"/>
          </p:cNvSpPr>
          <p:nvPr>
            <p:ph type="body" sz="quarter" idx="13"/>
          </p:nvPr>
        </p:nvSpPr>
        <p:spPr>
          <a:xfrm>
            <a:off x="4229100" y="6324600"/>
            <a:ext cx="1248508" cy="381000"/>
          </a:xfrm>
        </p:spPr>
        <p:txBody>
          <a:bodyPr/>
          <a:lstStyle/>
          <a:p>
            <a:r>
              <a:rPr lang="en-US" dirty="0" smtClean="0"/>
              <a:t>Table 11.1</a:t>
            </a:r>
            <a:endParaRPr lang="en-US" dirty="0"/>
          </a:p>
        </p:txBody>
      </p:sp>
      <p:graphicFrame>
        <p:nvGraphicFramePr>
          <p:cNvPr id="9" name="Group 146"/>
          <p:cNvGraphicFramePr>
            <a:graphicFrameLocks/>
          </p:cNvGraphicFramePr>
          <p:nvPr>
            <p:extLst>
              <p:ext uri="{D42A27DB-BD31-4B8C-83A1-F6EECF244321}">
                <p14:modId xmlns:p14="http://schemas.microsoft.com/office/powerpoint/2010/main" val="3784407356"/>
              </p:ext>
            </p:extLst>
          </p:nvPr>
        </p:nvGraphicFramePr>
        <p:xfrm>
          <a:off x="914400" y="3230880"/>
          <a:ext cx="7159626" cy="3017520"/>
        </p:xfrm>
        <a:graphic>
          <a:graphicData uri="http://schemas.openxmlformats.org/drawingml/2006/table">
            <a:tbl>
              <a:tblPr/>
              <a:tblGrid>
                <a:gridCol w="5464175"/>
                <a:gridCol w="1695451"/>
              </a:tblGrid>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Pizza dough, tomato sauce, and other ingredients</a:t>
                      </a: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$20,000</a:t>
                      </a:r>
                    </a:p>
                  </a:txBody>
                  <a:tcP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Wages</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48,000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Interest payments on loan to buy pizza ovens</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10,000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Electricity</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6,000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Lease payment for store</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24,000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Foregone salary</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30,000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Foregone interest</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3,000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Economic depreciation</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10,000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Total</a:t>
                      </a: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$151,000</a:t>
                      </a:r>
                    </a:p>
                  </a:txBody>
                  <a:tcP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84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pizza store—continued</a:t>
            </a:r>
            <a:endParaRPr lang="en-US" dirty="0"/>
          </a:p>
        </p:txBody>
      </p:sp>
      <p:sp>
        <p:nvSpPr>
          <p:cNvPr id="6" name="Text Placeholder 2"/>
          <p:cNvSpPr>
            <a:spLocks noGrp="1"/>
          </p:cNvSpPr>
          <p:nvPr>
            <p:ph type="body" sz="quarter" idx="11"/>
          </p:nvPr>
        </p:nvSpPr>
        <p:spPr>
          <a:xfrm>
            <a:off x="152400" y="838200"/>
            <a:ext cx="8763000" cy="2362200"/>
          </a:xfrm>
        </p:spPr>
        <p:txBody>
          <a:bodyPr/>
          <a:lstStyle/>
          <a:p>
            <a:pPr>
              <a:spcBef>
                <a:spcPts val="0"/>
              </a:spcBef>
              <a:spcAft>
                <a:spcPts val="1200"/>
              </a:spcAft>
            </a:pPr>
            <a:r>
              <a:rPr lang="en-US" dirty="0"/>
              <a:t>… and </a:t>
            </a:r>
            <a:r>
              <a:rPr lang="en-US" i="1" dirty="0"/>
              <a:t>economic depreciation</a:t>
            </a:r>
            <a:r>
              <a:rPr lang="en-US" dirty="0"/>
              <a:t> (decrease in resale value) on the capital items Jill bought.</a:t>
            </a:r>
          </a:p>
          <a:p>
            <a:pPr>
              <a:spcBef>
                <a:spcPts val="0"/>
              </a:spcBef>
              <a:spcAft>
                <a:spcPts val="1200"/>
              </a:spcAft>
            </a:pPr>
            <a:r>
              <a:rPr lang="en-US" dirty="0"/>
              <a:t>All of these implicit costs are real costs of Jill owning the pizza store, even if they don’t require an explicit outlay of money.</a:t>
            </a:r>
          </a:p>
          <a:p>
            <a:pPr>
              <a:spcBef>
                <a:spcPts val="0"/>
              </a:spcBef>
              <a:spcAft>
                <a:spcPts val="1200"/>
              </a:spcAft>
            </a:pPr>
            <a:r>
              <a:rPr lang="en-US" dirty="0"/>
              <a:t>Notice in particular Jill “charging herself” for the money she took out of her savings, just like the bank charges for her loans</a:t>
            </a:r>
            <a:r>
              <a:rPr lang="en-US" dirty="0" smtClean="0"/>
              <a:t>.</a:t>
            </a:r>
            <a:endParaRPr lang="en-US" dirty="0"/>
          </a:p>
        </p:txBody>
      </p:sp>
      <p:sp>
        <p:nvSpPr>
          <p:cNvPr id="7" name="Text Placeholder 3"/>
          <p:cNvSpPr>
            <a:spLocks noGrp="1"/>
          </p:cNvSpPr>
          <p:nvPr>
            <p:ph type="body" sz="quarter" idx="12"/>
          </p:nvPr>
        </p:nvSpPr>
        <p:spPr>
          <a:xfrm>
            <a:off x="5562600" y="6324600"/>
            <a:ext cx="2743200" cy="449263"/>
          </a:xfrm>
        </p:spPr>
        <p:txBody>
          <a:bodyPr/>
          <a:lstStyle/>
          <a:p>
            <a:r>
              <a:rPr lang="en-US" dirty="0" smtClean="0"/>
              <a:t>Jill Johnson’s costs per year</a:t>
            </a:r>
            <a:endParaRPr lang="en-US" dirty="0"/>
          </a:p>
        </p:txBody>
      </p:sp>
      <p:sp>
        <p:nvSpPr>
          <p:cNvPr id="8" name="Text Placeholder 4"/>
          <p:cNvSpPr>
            <a:spLocks noGrp="1"/>
          </p:cNvSpPr>
          <p:nvPr>
            <p:ph type="body" sz="quarter" idx="13"/>
          </p:nvPr>
        </p:nvSpPr>
        <p:spPr>
          <a:xfrm>
            <a:off x="4229100" y="6324600"/>
            <a:ext cx="1248508" cy="381000"/>
          </a:xfrm>
        </p:spPr>
        <p:txBody>
          <a:bodyPr/>
          <a:lstStyle/>
          <a:p>
            <a:r>
              <a:rPr lang="en-US" dirty="0" smtClean="0"/>
              <a:t>Table 11.1</a:t>
            </a:r>
            <a:endParaRPr lang="en-US" dirty="0"/>
          </a:p>
        </p:txBody>
      </p:sp>
      <p:graphicFrame>
        <p:nvGraphicFramePr>
          <p:cNvPr id="9" name="Group 146"/>
          <p:cNvGraphicFramePr>
            <a:graphicFrameLocks/>
          </p:cNvGraphicFramePr>
          <p:nvPr>
            <p:extLst>
              <p:ext uri="{D42A27DB-BD31-4B8C-83A1-F6EECF244321}">
                <p14:modId xmlns:p14="http://schemas.microsoft.com/office/powerpoint/2010/main" val="1199140209"/>
              </p:ext>
            </p:extLst>
          </p:nvPr>
        </p:nvGraphicFramePr>
        <p:xfrm>
          <a:off x="914400" y="3230880"/>
          <a:ext cx="7159626" cy="3017520"/>
        </p:xfrm>
        <a:graphic>
          <a:graphicData uri="http://schemas.openxmlformats.org/drawingml/2006/table">
            <a:tbl>
              <a:tblPr/>
              <a:tblGrid>
                <a:gridCol w="5464175"/>
                <a:gridCol w="1695451"/>
              </a:tblGrid>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Pizza dough, tomato sauce, and other ingredients</a:t>
                      </a: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$20,000</a:t>
                      </a:r>
                    </a:p>
                  </a:txBody>
                  <a:tcP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Wages</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48,000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Interest payments on loan to buy pizza ovens</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10,000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Electricity</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6,000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Lease payment for store</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B10B2D"/>
                          </a:solidFill>
                          <a:effectLst/>
                          <a:latin typeface="Arial" charset="0"/>
                        </a:rPr>
                        <a:t>24,000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Foregone salary</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30,000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Foregone interest</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3,000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Economic depreciation</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66B3"/>
                          </a:solidFill>
                          <a:effectLst/>
                          <a:latin typeface="Arial" charset="0"/>
                        </a:rPr>
                        <a:t>10,000</a:t>
                      </a:r>
                    </a:p>
                  </a:txBody>
                  <a:tcPr horzOverflow="overflow">
                    <a:lnL>
                      <a:noFill/>
                    </a:lnL>
                    <a:lnR cap="flat">
                      <a:noFill/>
                    </a:lnR>
                    <a:lnT>
                      <a:noFill/>
                    </a:lnT>
                    <a:lnB>
                      <a:noFill/>
                    </a:lnB>
                    <a:lnTlToBr>
                      <a:noFill/>
                    </a:lnTlToBr>
                    <a:lnBlToTr>
                      <a:noFill/>
                    </a:lnBlToTr>
                    <a:noFill/>
                  </a:tcPr>
                </a:tc>
              </a:tr>
              <a:tr h="28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Total</a:t>
                      </a: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$151,000</a:t>
                      </a:r>
                    </a:p>
                  </a:txBody>
                  <a:tcP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12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at Jill Johnson’s restaurant</a:t>
            </a:r>
            <a:endParaRPr lang="en-US" dirty="0"/>
          </a:p>
        </p:txBody>
      </p:sp>
      <p:sp>
        <p:nvSpPr>
          <p:cNvPr id="4" name="Text Placeholder 2"/>
          <p:cNvSpPr>
            <a:spLocks noGrp="1"/>
          </p:cNvSpPr>
          <p:nvPr>
            <p:ph type="body" sz="quarter" idx="11"/>
          </p:nvPr>
        </p:nvSpPr>
        <p:spPr>
          <a:xfrm>
            <a:off x="152400" y="838200"/>
            <a:ext cx="8839200" cy="4953000"/>
          </a:xfrm>
        </p:spPr>
        <p:txBody>
          <a:bodyPr/>
          <a:lstStyle/>
          <a:p>
            <a:pPr>
              <a:spcBef>
                <a:spcPts val="0"/>
              </a:spcBef>
              <a:spcAft>
                <a:spcPts val="1200"/>
              </a:spcAft>
            </a:pPr>
            <a:r>
              <a:rPr lang="en-US" dirty="0"/>
              <a:t>Jill Johnson’s restaurant turns its inputs (pizza ovens, ingredients, labor, electricity, etc.) into pizzas for sale.</a:t>
            </a:r>
            <a:br>
              <a:rPr lang="en-US" dirty="0"/>
            </a:br>
            <a:endParaRPr lang="en-US" dirty="0"/>
          </a:p>
          <a:p>
            <a:pPr>
              <a:spcBef>
                <a:spcPts val="0"/>
              </a:spcBef>
              <a:spcAft>
                <a:spcPts val="1200"/>
              </a:spcAft>
            </a:pPr>
            <a:r>
              <a:rPr lang="en-US" dirty="0"/>
              <a:t>To make analysis simple, let’s consider only two inputs:</a:t>
            </a:r>
          </a:p>
          <a:p>
            <a:pPr marL="342900" indent="-342900">
              <a:spcBef>
                <a:spcPts val="0"/>
              </a:spcBef>
              <a:spcAft>
                <a:spcPts val="1200"/>
              </a:spcAft>
              <a:buFont typeface="Arial" pitchFamily="34" charset="0"/>
              <a:buChar char="•"/>
            </a:pPr>
            <a:r>
              <a:rPr lang="en-US" dirty="0"/>
              <a:t>The pizza ovens, and</a:t>
            </a:r>
          </a:p>
          <a:p>
            <a:pPr marL="342900" indent="-342900">
              <a:spcBef>
                <a:spcPts val="0"/>
              </a:spcBef>
              <a:spcAft>
                <a:spcPts val="1200"/>
              </a:spcAft>
              <a:buFont typeface="Arial" pitchFamily="34" charset="0"/>
              <a:buChar char="•"/>
            </a:pPr>
            <a:r>
              <a:rPr lang="en-US" dirty="0"/>
              <a:t>Workers</a:t>
            </a:r>
            <a:br>
              <a:rPr lang="en-US" dirty="0"/>
            </a:br>
            <a:endParaRPr lang="en-US" dirty="0"/>
          </a:p>
          <a:p>
            <a:pPr>
              <a:spcBef>
                <a:spcPts val="0"/>
              </a:spcBef>
              <a:spcAft>
                <a:spcPts val="1200"/>
              </a:spcAft>
            </a:pPr>
            <a:r>
              <a:rPr lang="en-US" dirty="0"/>
              <a:t>The pizza ovens will be a fixed cost; we will assume Jill cannot change (in the short run) the number of ovens she has.</a:t>
            </a:r>
            <a:br>
              <a:rPr lang="en-US" dirty="0"/>
            </a:br>
            <a:endParaRPr lang="en-US" dirty="0"/>
          </a:p>
          <a:p>
            <a:pPr>
              <a:spcBef>
                <a:spcPts val="0"/>
              </a:spcBef>
              <a:spcAft>
                <a:spcPts val="1200"/>
              </a:spcAft>
            </a:pPr>
            <a:r>
              <a:rPr lang="en-US" dirty="0"/>
              <a:t>The workers will be a variable cost; we will assume Jill can easily change the number of workers she hires</a:t>
            </a:r>
            <a:r>
              <a:rPr lang="en-US" dirty="0" smtClean="0"/>
              <a:t>.</a:t>
            </a:r>
            <a:endParaRPr lang="en-US" dirty="0"/>
          </a:p>
        </p:txBody>
      </p:sp>
    </p:spTree>
    <p:extLst>
      <p:ext uri="{BB962C8B-B14F-4D97-AF65-F5344CB8AC3E}">
        <p14:creationId xmlns:p14="http://schemas.microsoft.com/office/powerpoint/2010/main" val="25131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Jill Johnson’s production function</a:t>
            </a:r>
            <a:endParaRPr lang="en-US" dirty="0"/>
          </a:p>
        </p:txBody>
      </p:sp>
      <p:sp>
        <p:nvSpPr>
          <p:cNvPr id="6" name="Text Placeholder 2"/>
          <p:cNvSpPr>
            <a:spLocks noGrp="1"/>
          </p:cNvSpPr>
          <p:nvPr>
            <p:ph type="body" sz="quarter" idx="11"/>
          </p:nvPr>
        </p:nvSpPr>
        <p:spPr>
          <a:xfrm>
            <a:off x="152400" y="838200"/>
            <a:ext cx="8839200" cy="2362200"/>
          </a:xfrm>
        </p:spPr>
        <p:txBody>
          <a:bodyPr/>
          <a:lstStyle/>
          <a:p>
            <a:pPr>
              <a:spcBef>
                <a:spcPts val="0"/>
              </a:spcBef>
              <a:spcAft>
                <a:spcPts val="1200"/>
              </a:spcAft>
            </a:pPr>
            <a:r>
              <a:rPr lang="en-US" dirty="0" smtClean="0"/>
              <a:t>Jill Johnson’s restaurant has a particular technology by which it transforms workers and pizza ovens into pizzas.</a:t>
            </a:r>
          </a:p>
          <a:p>
            <a:pPr>
              <a:spcBef>
                <a:spcPts val="0"/>
              </a:spcBef>
              <a:spcAft>
                <a:spcPts val="1200"/>
              </a:spcAft>
            </a:pPr>
            <a:r>
              <a:rPr lang="en-US" dirty="0" smtClean="0"/>
              <a:t>As the number of workers increases, so does that number of pizzas able to be produced.</a:t>
            </a:r>
          </a:p>
          <a:p>
            <a:pPr>
              <a:spcBef>
                <a:spcPts val="0"/>
              </a:spcBef>
              <a:spcAft>
                <a:spcPts val="1200"/>
              </a:spcAft>
            </a:pPr>
            <a:r>
              <a:rPr lang="en-US" dirty="0" smtClean="0"/>
              <a:t>This is the firm’s </a:t>
            </a:r>
            <a:r>
              <a:rPr lang="en-US" b="1" i="1" dirty="0" smtClean="0"/>
              <a:t>production function</a:t>
            </a:r>
            <a:r>
              <a:rPr lang="en-US" dirty="0" smtClean="0"/>
              <a:t>: the relationship between the inputs employed and the maximum output of the firm.</a:t>
            </a:r>
            <a:endParaRPr lang="en-US" dirty="0"/>
          </a:p>
        </p:txBody>
      </p:sp>
      <p:sp>
        <p:nvSpPr>
          <p:cNvPr id="7" name="Text Placeholder 3"/>
          <p:cNvSpPr>
            <a:spLocks noGrp="1"/>
          </p:cNvSpPr>
          <p:nvPr>
            <p:ph type="body" sz="quarter" idx="12"/>
          </p:nvPr>
        </p:nvSpPr>
        <p:spPr>
          <a:xfrm>
            <a:off x="3543300" y="6248400"/>
            <a:ext cx="5372100" cy="449263"/>
          </a:xfrm>
        </p:spPr>
        <p:txBody>
          <a:bodyPr/>
          <a:lstStyle/>
          <a:p>
            <a:r>
              <a:rPr lang="en-US" dirty="0" smtClean="0"/>
              <a:t>Short-run production and cost at Jill Johnson’s restaurant</a:t>
            </a:r>
            <a:endParaRPr lang="en-US" dirty="0"/>
          </a:p>
        </p:txBody>
      </p:sp>
      <p:sp>
        <p:nvSpPr>
          <p:cNvPr id="8" name="Text Placeholder 4"/>
          <p:cNvSpPr>
            <a:spLocks noGrp="1"/>
          </p:cNvSpPr>
          <p:nvPr>
            <p:ph type="body" sz="quarter" idx="13"/>
          </p:nvPr>
        </p:nvSpPr>
        <p:spPr>
          <a:xfrm>
            <a:off x="2209800" y="6248400"/>
            <a:ext cx="1352550" cy="381000"/>
          </a:xfrm>
        </p:spPr>
        <p:txBody>
          <a:bodyPr/>
          <a:lstStyle/>
          <a:p>
            <a:r>
              <a:rPr lang="en-US" dirty="0" smtClean="0"/>
              <a:t>Table 11.2</a:t>
            </a:r>
            <a:endParaRPr lang="en-US" dirty="0"/>
          </a:p>
        </p:txBody>
      </p:sp>
      <p:graphicFrame>
        <p:nvGraphicFramePr>
          <p:cNvPr id="9" name="Group 620"/>
          <p:cNvGraphicFramePr>
            <a:graphicFrameLocks/>
          </p:cNvGraphicFramePr>
          <p:nvPr>
            <p:extLst>
              <p:ext uri="{D42A27DB-BD31-4B8C-83A1-F6EECF244321}">
                <p14:modId xmlns:p14="http://schemas.microsoft.com/office/powerpoint/2010/main" val="272019195"/>
              </p:ext>
            </p:extLst>
          </p:nvPr>
        </p:nvGraphicFramePr>
        <p:xfrm>
          <a:off x="284163" y="3121025"/>
          <a:ext cx="3516359" cy="3051175"/>
        </p:xfrm>
        <a:graphic>
          <a:graphicData uri="http://schemas.openxmlformats.org/drawingml/2006/table">
            <a:tbl>
              <a:tblPr/>
              <a:tblGrid>
                <a:gridCol w="1177475"/>
                <a:gridCol w="1177473"/>
                <a:gridCol w="1161411"/>
              </a:tblGrid>
              <a:tr h="7926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Quantity of Workers</a:t>
                      </a:r>
                    </a:p>
                  </a:txBody>
                  <a:tcPr marL="0" marR="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Quantity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Pizza Ovens</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Quantity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Pizzas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per Week</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marR="0"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marR="41148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200</a:t>
                      </a:r>
                    </a:p>
                  </a:txBody>
                  <a:tcPr marR="41148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450</a:t>
                      </a:r>
                    </a:p>
                  </a:txBody>
                  <a:tcPr marR="41148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550</a:t>
                      </a:r>
                    </a:p>
                  </a:txBody>
                  <a:tcPr marR="41148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600</a:t>
                      </a:r>
                    </a:p>
                  </a:txBody>
                  <a:tcPr marR="41148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625</a:t>
                      </a:r>
                    </a:p>
                  </a:txBody>
                  <a:tcPr marR="41148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a:t>
                      </a:r>
                    </a:p>
                  </a:txBody>
                  <a:tcPr marR="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640</a:t>
                      </a:r>
                    </a:p>
                  </a:txBody>
                  <a:tcPr marR="41148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343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Jill Johnson’s costs</a:t>
            </a:r>
            <a:endParaRPr lang="en-US" dirty="0"/>
          </a:p>
        </p:txBody>
      </p:sp>
      <p:sp>
        <p:nvSpPr>
          <p:cNvPr id="6" name="Text Placeholder 2"/>
          <p:cNvSpPr>
            <a:spLocks noGrp="1"/>
          </p:cNvSpPr>
          <p:nvPr>
            <p:ph type="body" sz="quarter" idx="11"/>
          </p:nvPr>
        </p:nvSpPr>
        <p:spPr>
          <a:xfrm>
            <a:off x="152400" y="838200"/>
            <a:ext cx="8839200" cy="2362200"/>
          </a:xfrm>
        </p:spPr>
        <p:txBody>
          <a:bodyPr/>
          <a:lstStyle/>
          <a:p>
            <a:pPr>
              <a:spcBef>
                <a:spcPts val="0"/>
              </a:spcBef>
              <a:spcAft>
                <a:spcPts val="1200"/>
              </a:spcAft>
            </a:pPr>
            <a:r>
              <a:rPr lang="en-US" dirty="0"/>
              <a:t>Each pizza oven costs $400 per week, and each worker costs $650 per week.</a:t>
            </a:r>
          </a:p>
          <a:p>
            <a:pPr>
              <a:spcBef>
                <a:spcPts val="0"/>
              </a:spcBef>
              <a:spcAft>
                <a:spcPts val="1200"/>
              </a:spcAft>
            </a:pPr>
            <a:r>
              <a:rPr lang="en-US" dirty="0"/>
              <a:t>So the firm has $800 in fixed costs, and its costs go up $650 for each worker employed.</a:t>
            </a:r>
          </a:p>
        </p:txBody>
      </p:sp>
      <p:sp>
        <p:nvSpPr>
          <p:cNvPr id="7" name="Text Placeholder 3"/>
          <p:cNvSpPr>
            <a:spLocks noGrp="1"/>
          </p:cNvSpPr>
          <p:nvPr>
            <p:ph type="body" sz="quarter" idx="12"/>
          </p:nvPr>
        </p:nvSpPr>
        <p:spPr>
          <a:xfrm>
            <a:off x="3543300" y="6248400"/>
            <a:ext cx="5372100" cy="449263"/>
          </a:xfrm>
        </p:spPr>
        <p:txBody>
          <a:bodyPr/>
          <a:lstStyle/>
          <a:p>
            <a:r>
              <a:rPr lang="en-US" dirty="0" smtClean="0"/>
              <a:t>Short-run production and cost at Jill Johnson’s restaurant</a:t>
            </a:r>
            <a:endParaRPr lang="en-US" dirty="0"/>
          </a:p>
        </p:txBody>
      </p:sp>
      <p:sp>
        <p:nvSpPr>
          <p:cNvPr id="8" name="Text Placeholder 4"/>
          <p:cNvSpPr>
            <a:spLocks noGrp="1"/>
          </p:cNvSpPr>
          <p:nvPr>
            <p:ph type="body" sz="quarter" idx="13"/>
          </p:nvPr>
        </p:nvSpPr>
        <p:spPr>
          <a:xfrm>
            <a:off x="2209800" y="6248400"/>
            <a:ext cx="1352550" cy="381000"/>
          </a:xfrm>
        </p:spPr>
        <p:txBody>
          <a:bodyPr/>
          <a:lstStyle/>
          <a:p>
            <a:r>
              <a:rPr lang="en-US" dirty="0" smtClean="0"/>
              <a:t>Table 11.2</a:t>
            </a:r>
            <a:endParaRPr lang="en-US" dirty="0"/>
          </a:p>
        </p:txBody>
      </p:sp>
      <p:graphicFrame>
        <p:nvGraphicFramePr>
          <p:cNvPr id="9" name="Group 620"/>
          <p:cNvGraphicFramePr>
            <a:graphicFrameLocks/>
          </p:cNvGraphicFramePr>
          <p:nvPr>
            <p:extLst>
              <p:ext uri="{D42A27DB-BD31-4B8C-83A1-F6EECF244321}">
                <p14:modId xmlns:p14="http://schemas.microsoft.com/office/powerpoint/2010/main" val="299309416"/>
              </p:ext>
            </p:extLst>
          </p:nvPr>
        </p:nvGraphicFramePr>
        <p:xfrm>
          <a:off x="284163" y="3121025"/>
          <a:ext cx="7127493" cy="3051175"/>
        </p:xfrm>
        <a:graphic>
          <a:graphicData uri="http://schemas.openxmlformats.org/drawingml/2006/table">
            <a:tbl>
              <a:tblPr/>
              <a:tblGrid>
                <a:gridCol w="1177475"/>
                <a:gridCol w="1177473"/>
                <a:gridCol w="1161411"/>
                <a:gridCol w="1193537"/>
                <a:gridCol w="1403973"/>
                <a:gridCol w="1013624"/>
              </a:tblGrid>
              <a:tr h="7926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Quantity of Workers</a:t>
                      </a:r>
                    </a:p>
                  </a:txBody>
                  <a:tcPr marL="0" marR="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Quantity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Pizza Ovens</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Quantity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Pizzas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per Week</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Cost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Pizza Ovens (Fixed Cost)</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Cost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Workers (Variable Cost)</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Total Cost of Pizzas</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per Week</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marR="0"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marR="41148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marR="50292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27432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200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650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1,450</a:t>
                      </a:r>
                    </a:p>
                  </a:txBody>
                  <a:tcPr marR="27432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450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1,300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2,100</a:t>
                      </a:r>
                    </a:p>
                  </a:txBody>
                  <a:tcPr marR="27432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550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1,950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2,750</a:t>
                      </a:r>
                    </a:p>
                  </a:txBody>
                  <a:tcPr marR="27432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600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2,600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3,400</a:t>
                      </a:r>
                    </a:p>
                  </a:txBody>
                  <a:tcPr marR="27432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625</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3,250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4,050</a:t>
                      </a:r>
                    </a:p>
                  </a:txBody>
                  <a:tcPr marR="274320" horzOverflow="overflow">
                    <a:lnL>
                      <a:noFill/>
                    </a:lnL>
                    <a:lnR>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a:t>
                      </a:r>
                    </a:p>
                  </a:txBody>
                  <a:tcPr marR="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640</a:t>
                      </a:r>
                    </a:p>
                  </a:txBody>
                  <a:tcPr marR="41148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3,900</a:t>
                      </a:r>
                    </a:p>
                  </a:txBody>
                  <a:tcPr marR="50292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4,700</a:t>
                      </a:r>
                    </a:p>
                  </a:txBody>
                  <a:tcPr marR="27432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991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graph of the restaurant’s cost</a:t>
            </a:r>
            <a:endParaRPr lang="en-US" dirty="0"/>
          </a:p>
        </p:txBody>
      </p:sp>
      <p:sp>
        <p:nvSpPr>
          <p:cNvPr id="7" name="Text Placeholder 2"/>
          <p:cNvSpPr>
            <a:spLocks noGrp="1"/>
          </p:cNvSpPr>
          <p:nvPr>
            <p:ph type="body" sz="quarter" idx="11"/>
          </p:nvPr>
        </p:nvSpPr>
        <p:spPr>
          <a:xfrm>
            <a:off x="152400" y="838200"/>
            <a:ext cx="3505200" cy="5638800"/>
          </a:xfrm>
        </p:spPr>
        <p:txBody>
          <a:bodyPr/>
          <a:lstStyle/>
          <a:p>
            <a:r>
              <a:rPr lang="en-US" dirty="0"/>
              <a:t>Using the information from the table, we can graph the costs for Jill Johnson’s restaurant.</a:t>
            </a:r>
          </a:p>
          <a:p>
            <a:endParaRPr lang="en-US" dirty="0"/>
          </a:p>
          <a:p>
            <a:r>
              <a:rPr lang="en-US" dirty="0"/>
              <a:t>Notice that cost is not zero when quantity is zero, because of the fixed cost of the pizza ovens.</a:t>
            </a:r>
          </a:p>
          <a:p>
            <a:endParaRPr lang="en-US" dirty="0"/>
          </a:p>
          <a:p>
            <a:r>
              <a:rPr lang="en-US" dirty="0"/>
              <a:t>Naturally, costs increase as Jill wants to make more pizzas</a:t>
            </a:r>
            <a:r>
              <a:rPr lang="en-US" dirty="0" smtClean="0"/>
              <a:t>.</a:t>
            </a:r>
            <a:endParaRPr lang="en-US" dirty="0"/>
          </a:p>
        </p:txBody>
      </p:sp>
      <p:sp>
        <p:nvSpPr>
          <p:cNvPr id="8" name="Text Placeholder 3"/>
          <p:cNvSpPr>
            <a:spLocks noGrp="1"/>
          </p:cNvSpPr>
          <p:nvPr>
            <p:ph type="body" sz="quarter" idx="12"/>
          </p:nvPr>
        </p:nvSpPr>
        <p:spPr>
          <a:xfrm>
            <a:off x="5867400" y="5951537"/>
            <a:ext cx="2362200" cy="449263"/>
          </a:xfrm>
        </p:spPr>
        <p:txBody>
          <a:bodyPr/>
          <a:lstStyle/>
          <a:p>
            <a:r>
              <a:rPr lang="en-US" dirty="0" smtClean="0"/>
              <a:t>Graphing total cost and average total cost at Jill Johnson’s restaurant</a:t>
            </a:r>
            <a:endParaRPr lang="en-US" dirty="0"/>
          </a:p>
        </p:txBody>
      </p:sp>
      <p:sp>
        <p:nvSpPr>
          <p:cNvPr id="9" name="Text Placeholder 4"/>
          <p:cNvSpPr>
            <a:spLocks noGrp="1"/>
          </p:cNvSpPr>
          <p:nvPr>
            <p:ph type="body" sz="quarter" idx="13"/>
          </p:nvPr>
        </p:nvSpPr>
        <p:spPr>
          <a:xfrm>
            <a:off x="4419600" y="5951537"/>
            <a:ext cx="1466850" cy="381000"/>
          </a:xfrm>
        </p:spPr>
        <p:txBody>
          <a:bodyPr/>
          <a:lstStyle/>
          <a:p>
            <a:r>
              <a:rPr lang="en-US" dirty="0" smtClean="0"/>
              <a:t>Figure 11.1a</a:t>
            </a:r>
            <a:endParaRPr lang="en-US" dirty="0"/>
          </a:p>
        </p:txBody>
      </p:sp>
      <p:pic>
        <p:nvPicPr>
          <p:cNvPr id="10" name="Picture 9" descr="Fig11.1ppt3a.gif"/>
          <p:cNvPicPr>
            <a:picLocks noChangeAspect="1"/>
          </p:cNvPicPr>
          <p:nvPr/>
        </p:nvPicPr>
        <p:blipFill>
          <a:blip r:embed="rId3"/>
          <a:srcRect/>
          <a:stretch>
            <a:fillRect/>
          </a:stretch>
        </p:blipFill>
        <p:spPr bwMode="auto">
          <a:xfrm>
            <a:off x="3874798" y="695326"/>
            <a:ext cx="5078702" cy="5248274"/>
          </a:xfrm>
          <a:prstGeom prst="rect">
            <a:avLst/>
          </a:prstGeom>
          <a:noFill/>
          <a:ln w="9525">
            <a:noFill/>
            <a:miter lim="800000"/>
            <a:headEnd/>
            <a:tailEnd/>
          </a:ln>
        </p:spPr>
      </p:pic>
      <p:pic>
        <p:nvPicPr>
          <p:cNvPr id="11" name="Picture 10" descr="Fig11.1ppt1a.gif"/>
          <p:cNvPicPr>
            <a:picLocks noChangeAspect="1"/>
          </p:cNvPicPr>
          <p:nvPr/>
        </p:nvPicPr>
        <p:blipFill>
          <a:blip r:embed="rId4"/>
          <a:srcRect/>
          <a:stretch>
            <a:fillRect/>
          </a:stretch>
        </p:blipFill>
        <p:spPr bwMode="auto">
          <a:xfrm>
            <a:off x="3874798" y="685800"/>
            <a:ext cx="5078701" cy="5256753"/>
          </a:xfrm>
          <a:prstGeom prst="rect">
            <a:avLst/>
          </a:prstGeom>
          <a:noFill/>
          <a:ln w="9525">
            <a:noFill/>
            <a:miter lim="800000"/>
            <a:headEnd/>
            <a:tailEnd/>
          </a:ln>
        </p:spPr>
      </p:pic>
      <p:pic>
        <p:nvPicPr>
          <p:cNvPr id="12" name="Picture 11" descr="Fig11.1ppt2a.gif"/>
          <p:cNvPicPr>
            <a:picLocks noChangeAspect="1"/>
          </p:cNvPicPr>
          <p:nvPr/>
        </p:nvPicPr>
        <p:blipFill>
          <a:blip r:embed="rId5"/>
          <a:srcRect/>
          <a:stretch>
            <a:fillRect/>
          </a:stretch>
        </p:blipFill>
        <p:spPr bwMode="auto">
          <a:xfrm>
            <a:off x="3874798" y="695326"/>
            <a:ext cx="5078702" cy="5248274"/>
          </a:xfrm>
          <a:prstGeom prst="rect">
            <a:avLst/>
          </a:prstGeom>
          <a:noFill/>
          <a:ln w="9525">
            <a:noFill/>
            <a:miter lim="800000"/>
            <a:headEnd/>
            <a:tailEnd/>
          </a:ln>
        </p:spPr>
      </p:pic>
    </p:spTree>
    <p:extLst>
      <p:ext uri="{BB962C8B-B14F-4D97-AF65-F5344CB8AC3E}">
        <p14:creationId xmlns:p14="http://schemas.microsoft.com/office/powerpoint/2010/main" val="251536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500"/>
                                        <p:tgtEl>
                                          <p:spTgt spid="7">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Jill Johnson’s average total cost per pizza</a:t>
            </a:r>
            <a:endParaRPr lang="en-US" dirty="0"/>
          </a:p>
        </p:txBody>
      </p:sp>
      <p:sp>
        <p:nvSpPr>
          <p:cNvPr id="6" name="Text Placeholder 2"/>
          <p:cNvSpPr>
            <a:spLocks noGrp="1"/>
          </p:cNvSpPr>
          <p:nvPr>
            <p:ph type="body" sz="quarter" idx="11"/>
          </p:nvPr>
        </p:nvSpPr>
        <p:spPr>
          <a:xfrm>
            <a:off x="152400" y="838200"/>
            <a:ext cx="8839200" cy="2362200"/>
          </a:xfrm>
        </p:spPr>
        <p:txBody>
          <a:bodyPr/>
          <a:lstStyle/>
          <a:p>
            <a:pPr>
              <a:spcBef>
                <a:spcPts val="0"/>
              </a:spcBef>
              <a:spcAft>
                <a:spcPts val="1200"/>
              </a:spcAft>
            </a:pPr>
            <a:r>
              <a:rPr lang="en-US" dirty="0"/>
              <a:t>If we divide the total cost of the pizzas by the number of pizzas, we get the </a:t>
            </a:r>
            <a:r>
              <a:rPr lang="en-US" b="1" i="1" dirty="0"/>
              <a:t>average total cost</a:t>
            </a:r>
            <a:r>
              <a:rPr lang="en-US" dirty="0"/>
              <a:t> of the pizzas.</a:t>
            </a:r>
          </a:p>
          <a:p>
            <a:pPr>
              <a:spcBef>
                <a:spcPts val="0"/>
              </a:spcBef>
              <a:spcAft>
                <a:spcPts val="1200"/>
              </a:spcAft>
            </a:pPr>
            <a:r>
              <a:rPr lang="en-US" dirty="0"/>
              <a:t>For low levels of production, the average cost falls as the number of pizzas rises; at higher levels, the average cost rises as the number of pizzas rises.</a:t>
            </a:r>
          </a:p>
        </p:txBody>
      </p:sp>
      <p:sp>
        <p:nvSpPr>
          <p:cNvPr id="7" name="Text Placeholder 3"/>
          <p:cNvSpPr>
            <a:spLocks noGrp="1"/>
          </p:cNvSpPr>
          <p:nvPr>
            <p:ph type="body" sz="quarter" idx="12"/>
          </p:nvPr>
        </p:nvSpPr>
        <p:spPr>
          <a:xfrm>
            <a:off x="3543300" y="6248400"/>
            <a:ext cx="5372100" cy="449263"/>
          </a:xfrm>
        </p:spPr>
        <p:txBody>
          <a:bodyPr/>
          <a:lstStyle/>
          <a:p>
            <a:r>
              <a:rPr lang="en-US" dirty="0" smtClean="0"/>
              <a:t>Short-run production and cost at Jill Johnson’s restaurant</a:t>
            </a:r>
            <a:endParaRPr lang="en-US" dirty="0"/>
          </a:p>
        </p:txBody>
      </p:sp>
      <p:sp>
        <p:nvSpPr>
          <p:cNvPr id="8" name="Text Placeholder 4"/>
          <p:cNvSpPr>
            <a:spLocks noGrp="1"/>
          </p:cNvSpPr>
          <p:nvPr>
            <p:ph type="body" sz="quarter" idx="13"/>
          </p:nvPr>
        </p:nvSpPr>
        <p:spPr>
          <a:xfrm>
            <a:off x="2209800" y="6248400"/>
            <a:ext cx="1352550" cy="381000"/>
          </a:xfrm>
        </p:spPr>
        <p:txBody>
          <a:bodyPr/>
          <a:lstStyle/>
          <a:p>
            <a:r>
              <a:rPr lang="en-US" dirty="0" smtClean="0"/>
              <a:t>Table 11.2</a:t>
            </a:r>
            <a:endParaRPr lang="en-US" dirty="0"/>
          </a:p>
        </p:txBody>
      </p:sp>
      <p:graphicFrame>
        <p:nvGraphicFramePr>
          <p:cNvPr id="9" name="Group 620"/>
          <p:cNvGraphicFramePr>
            <a:graphicFrameLocks/>
          </p:cNvGraphicFramePr>
          <p:nvPr>
            <p:extLst>
              <p:ext uri="{D42A27DB-BD31-4B8C-83A1-F6EECF244321}">
                <p14:modId xmlns:p14="http://schemas.microsoft.com/office/powerpoint/2010/main" val="480159046"/>
              </p:ext>
            </p:extLst>
          </p:nvPr>
        </p:nvGraphicFramePr>
        <p:xfrm>
          <a:off x="284163" y="3124200"/>
          <a:ext cx="8516937" cy="3051175"/>
        </p:xfrm>
        <a:graphic>
          <a:graphicData uri="http://schemas.openxmlformats.org/drawingml/2006/table">
            <a:tbl>
              <a:tblPr/>
              <a:tblGrid>
                <a:gridCol w="1177475"/>
                <a:gridCol w="1177473"/>
                <a:gridCol w="1161411"/>
                <a:gridCol w="1193537"/>
                <a:gridCol w="1403973"/>
                <a:gridCol w="1013624"/>
                <a:gridCol w="1389444"/>
              </a:tblGrid>
              <a:tr h="7926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Quantity of Workers</a:t>
                      </a:r>
                    </a:p>
                  </a:txBody>
                  <a:tcPr marL="0" marR="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Quantity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Pizza Ovens</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Quantity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Pizzas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per Week</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Cost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Pizza Ovens (Fixed Cost)</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Cost of </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Workers (Variable Cost)</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Total Cost of Pizzas</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per Week</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B3"/>
                          </a:solidFill>
                          <a:effectLst/>
                          <a:latin typeface="Arial" charset="0"/>
                        </a:rPr>
                        <a:t>Cost per Pizza (Average</a:t>
                      </a:r>
                      <a:br>
                        <a:rPr kumimoji="0" lang="en-US" sz="1400" b="1" i="0" u="none" strike="noStrike" cap="none" normalizeH="0" baseline="0" dirty="0" smtClean="0">
                          <a:ln>
                            <a:noFill/>
                          </a:ln>
                          <a:solidFill>
                            <a:srgbClr val="0066B3"/>
                          </a:solidFill>
                          <a:effectLst/>
                          <a:latin typeface="Arial" charset="0"/>
                        </a:rPr>
                      </a:br>
                      <a:r>
                        <a:rPr kumimoji="0" lang="en-US" sz="1400" b="1" i="0" u="none" strike="noStrike" cap="none" normalizeH="0" baseline="0" dirty="0" smtClean="0">
                          <a:ln>
                            <a:noFill/>
                          </a:ln>
                          <a:solidFill>
                            <a:srgbClr val="0066B3"/>
                          </a:solidFill>
                          <a:effectLst/>
                          <a:latin typeface="Arial" charset="0"/>
                        </a:rPr>
                        <a:t> Total Cost)</a:t>
                      </a:r>
                    </a:p>
                  </a:txBody>
                  <a:tcPr marL="0" marR="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marR="0"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marR="41148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a:t>
                      </a:r>
                    </a:p>
                  </a:txBody>
                  <a:tcPr marR="50292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27432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marR="411480"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200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650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1,450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$7.25</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450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1,300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2,100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4.67</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550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1,950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2,750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5.00</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600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2,600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3,400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5.67</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625</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3,250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4,050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6.48</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a:t>
                      </a:r>
                    </a:p>
                  </a:txBody>
                  <a:tcPr marR="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640</a:t>
                      </a:r>
                    </a:p>
                  </a:txBody>
                  <a:tcPr marR="41148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3,900</a:t>
                      </a:r>
                    </a:p>
                  </a:txBody>
                  <a:tcPr marR="50292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4,700</a:t>
                      </a:r>
                    </a:p>
                  </a:txBody>
                  <a:tcPr marR="27432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7.34</a:t>
                      </a:r>
                    </a:p>
                  </a:txBody>
                  <a:tcPr marR="32004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5824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restaurant’s average total cost curve</a:t>
            </a:r>
            <a:endParaRPr lang="en-US" dirty="0"/>
          </a:p>
        </p:txBody>
      </p:sp>
      <p:sp>
        <p:nvSpPr>
          <p:cNvPr id="6" name="Text Placeholder 2"/>
          <p:cNvSpPr>
            <a:spLocks noGrp="1"/>
          </p:cNvSpPr>
          <p:nvPr>
            <p:ph type="body" sz="quarter" idx="11"/>
          </p:nvPr>
        </p:nvSpPr>
        <p:spPr>
          <a:xfrm>
            <a:off x="152400" y="838200"/>
            <a:ext cx="3505200" cy="5638800"/>
          </a:xfrm>
        </p:spPr>
        <p:txBody>
          <a:bodyPr/>
          <a:lstStyle/>
          <a:p>
            <a:r>
              <a:rPr lang="en-US" dirty="0"/>
              <a:t>The “falling-then-rising” nature of average total costs results in a U-shaped average total cost curve.</a:t>
            </a:r>
          </a:p>
          <a:p>
            <a:endParaRPr lang="en-US" dirty="0"/>
          </a:p>
          <a:p>
            <a:r>
              <a:rPr lang="en-US" dirty="0"/>
              <a:t>Our next task is to examine </a:t>
            </a:r>
            <a:r>
              <a:rPr lang="en-US" i="1" dirty="0"/>
              <a:t>why</a:t>
            </a:r>
            <a:r>
              <a:rPr lang="en-US" dirty="0"/>
              <a:t> we get this shape for average total costs.</a:t>
            </a:r>
          </a:p>
        </p:txBody>
      </p:sp>
      <p:sp>
        <p:nvSpPr>
          <p:cNvPr id="7" name="Text Placeholder 3"/>
          <p:cNvSpPr>
            <a:spLocks noGrp="1"/>
          </p:cNvSpPr>
          <p:nvPr>
            <p:ph type="body" sz="quarter" idx="12"/>
          </p:nvPr>
        </p:nvSpPr>
        <p:spPr>
          <a:xfrm>
            <a:off x="5867400" y="5951537"/>
            <a:ext cx="2362200" cy="449263"/>
          </a:xfrm>
        </p:spPr>
        <p:txBody>
          <a:bodyPr/>
          <a:lstStyle/>
          <a:p>
            <a:r>
              <a:rPr lang="en-US" dirty="0" smtClean="0"/>
              <a:t>Graphing total cost and average total cost at Jill Johnson’s restaurant</a:t>
            </a:r>
            <a:endParaRPr lang="en-US" dirty="0"/>
          </a:p>
        </p:txBody>
      </p:sp>
      <p:sp>
        <p:nvSpPr>
          <p:cNvPr id="8" name="Text Placeholder 4"/>
          <p:cNvSpPr>
            <a:spLocks noGrp="1"/>
          </p:cNvSpPr>
          <p:nvPr>
            <p:ph type="body" sz="quarter" idx="13"/>
          </p:nvPr>
        </p:nvSpPr>
        <p:spPr>
          <a:xfrm>
            <a:off x="4419600" y="5951537"/>
            <a:ext cx="1466850" cy="381000"/>
          </a:xfrm>
        </p:spPr>
        <p:txBody>
          <a:bodyPr/>
          <a:lstStyle/>
          <a:p>
            <a:r>
              <a:rPr lang="en-US" dirty="0" smtClean="0"/>
              <a:t>Figure 11.1b</a:t>
            </a:r>
            <a:endParaRPr lang="en-US" dirty="0"/>
          </a:p>
        </p:txBody>
      </p:sp>
      <p:pic>
        <p:nvPicPr>
          <p:cNvPr id="9" name="Picture 8" descr="Fig11.1ppt3b.gif"/>
          <p:cNvPicPr>
            <a:picLocks noChangeAspect="1"/>
          </p:cNvPicPr>
          <p:nvPr/>
        </p:nvPicPr>
        <p:blipFill>
          <a:blip r:embed="rId2"/>
          <a:srcRect/>
          <a:stretch>
            <a:fillRect/>
          </a:stretch>
        </p:blipFill>
        <p:spPr bwMode="auto">
          <a:xfrm>
            <a:off x="3657600" y="677863"/>
            <a:ext cx="5321300" cy="5228536"/>
          </a:xfrm>
          <a:prstGeom prst="rect">
            <a:avLst/>
          </a:prstGeom>
          <a:noFill/>
          <a:ln w="9525">
            <a:noFill/>
            <a:miter lim="800000"/>
            <a:headEnd/>
            <a:tailEnd/>
          </a:ln>
        </p:spPr>
      </p:pic>
      <p:pic>
        <p:nvPicPr>
          <p:cNvPr id="10" name="Picture 9" descr="Fig11.1ppt1b.gif"/>
          <p:cNvPicPr>
            <a:picLocks noChangeAspect="1"/>
          </p:cNvPicPr>
          <p:nvPr/>
        </p:nvPicPr>
        <p:blipFill>
          <a:blip r:embed="rId3"/>
          <a:srcRect/>
          <a:stretch>
            <a:fillRect/>
          </a:stretch>
        </p:blipFill>
        <p:spPr bwMode="auto">
          <a:xfrm>
            <a:off x="3708199" y="677863"/>
            <a:ext cx="5270701" cy="5236969"/>
          </a:xfrm>
          <a:prstGeom prst="rect">
            <a:avLst/>
          </a:prstGeom>
          <a:noFill/>
          <a:ln w="9525">
            <a:noFill/>
            <a:miter lim="800000"/>
            <a:headEnd/>
            <a:tailEnd/>
          </a:ln>
        </p:spPr>
      </p:pic>
      <p:pic>
        <p:nvPicPr>
          <p:cNvPr id="11" name="Picture 10" descr="Fig11.1ppt2b.gif"/>
          <p:cNvPicPr>
            <a:picLocks noChangeAspect="1"/>
          </p:cNvPicPr>
          <p:nvPr/>
        </p:nvPicPr>
        <p:blipFill>
          <a:blip r:embed="rId4"/>
          <a:srcRect/>
          <a:stretch>
            <a:fillRect/>
          </a:stretch>
        </p:blipFill>
        <p:spPr bwMode="auto">
          <a:xfrm>
            <a:off x="3657600" y="677863"/>
            <a:ext cx="5321300" cy="5228536"/>
          </a:xfrm>
          <a:prstGeom prst="rect">
            <a:avLst/>
          </a:prstGeom>
          <a:noFill/>
          <a:ln w="9525">
            <a:noFill/>
            <a:miter lim="800000"/>
            <a:headEnd/>
            <a:tailEnd/>
          </a:ln>
        </p:spPr>
      </p:pic>
      <p:pic>
        <p:nvPicPr>
          <p:cNvPr id="12" name="Picture 11" descr="Fig11.1ppt4b.gif"/>
          <p:cNvPicPr>
            <a:picLocks noChangeAspect="1"/>
          </p:cNvPicPr>
          <p:nvPr/>
        </p:nvPicPr>
        <p:blipFill>
          <a:blip r:embed="rId5"/>
          <a:srcRect/>
          <a:stretch>
            <a:fillRect/>
          </a:stretch>
        </p:blipFill>
        <p:spPr bwMode="auto">
          <a:xfrm>
            <a:off x="3657600" y="677863"/>
            <a:ext cx="5321300" cy="5228536"/>
          </a:xfrm>
          <a:prstGeom prst="rect">
            <a:avLst/>
          </a:prstGeom>
          <a:noFill/>
          <a:ln w="9525">
            <a:noFill/>
            <a:miter lim="800000"/>
            <a:headEnd/>
            <a:tailEnd/>
          </a:ln>
        </p:spPr>
      </p:pic>
    </p:spTree>
    <p:extLst>
      <p:ext uri="{BB962C8B-B14F-4D97-AF65-F5344CB8AC3E}">
        <p14:creationId xmlns:p14="http://schemas.microsoft.com/office/powerpoint/2010/main" val="23021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Marginal Product of Labor and the Average Product of </a:t>
            </a:r>
            <a:r>
              <a:rPr lang="en-US" dirty="0" smtClean="0">
                <a:solidFill>
                  <a:srgbClr val="0066B3"/>
                </a:solidFill>
              </a:rPr>
              <a:t>Labor</a:t>
            </a:r>
            <a:endParaRPr lang="en-US" dirty="0"/>
          </a:p>
        </p:txBody>
      </p:sp>
      <p:sp>
        <p:nvSpPr>
          <p:cNvPr id="3" name="Content Placeholder 2"/>
          <p:cNvSpPr>
            <a:spLocks noGrp="1"/>
          </p:cNvSpPr>
          <p:nvPr>
            <p:ph sz="quarter" idx="10"/>
          </p:nvPr>
        </p:nvSpPr>
        <p:spPr/>
        <p:txBody>
          <a:bodyPr/>
          <a:lstStyle/>
          <a:p>
            <a:r>
              <a:rPr lang="en-US" dirty="0" smtClean="0"/>
              <a:t>11.3</a:t>
            </a:r>
            <a:endParaRPr lang="en-US" dirty="0"/>
          </a:p>
        </p:txBody>
      </p:sp>
      <p:sp>
        <p:nvSpPr>
          <p:cNvPr id="4" name="Text Placeholder 3"/>
          <p:cNvSpPr>
            <a:spLocks noGrp="1"/>
          </p:cNvSpPr>
          <p:nvPr>
            <p:ph type="body" sz="quarter" idx="11"/>
          </p:nvPr>
        </p:nvSpPr>
        <p:spPr/>
        <p:txBody>
          <a:bodyPr/>
          <a:lstStyle/>
          <a:p>
            <a:r>
              <a:rPr lang="en-US" dirty="0"/>
              <a:t>Understand the relationship between the marginal product of labor and the average product of labor</a:t>
            </a:r>
            <a:r>
              <a:rPr lang="en-US" dirty="0" smtClean="0"/>
              <a:t>.</a:t>
            </a:r>
            <a:endParaRPr lang="en-US" dirty="0"/>
          </a:p>
        </p:txBody>
      </p:sp>
    </p:spTree>
    <p:extLst>
      <p:ext uri="{BB962C8B-B14F-4D97-AF65-F5344CB8AC3E}">
        <p14:creationId xmlns:p14="http://schemas.microsoft.com/office/powerpoint/2010/main" val="1332583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Production,</a:t>
            </a:r>
            <a:br>
              <a:rPr lang="en-US" dirty="0" smtClean="0"/>
            </a:br>
            <a:r>
              <a:rPr lang="en-US" dirty="0" smtClean="0"/>
              <a:t>and Costs</a:t>
            </a:r>
            <a:endParaRPr lang="en-US" dirty="0"/>
          </a:p>
        </p:txBody>
      </p:sp>
    </p:spTree>
    <p:extLst>
      <p:ext uri="{BB962C8B-B14F-4D97-AF65-F5344CB8AC3E}">
        <p14:creationId xmlns:p14="http://schemas.microsoft.com/office/powerpoint/2010/main" val="838567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output at the pizza restaurant</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Suppose Jill Johnson hires just one worker; what does that worker have to do?</a:t>
            </a:r>
          </a:p>
          <a:p>
            <a:pPr marL="342900" indent="-342900">
              <a:spcBef>
                <a:spcPts val="0"/>
              </a:spcBef>
              <a:spcAft>
                <a:spcPts val="1200"/>
              </a:spcAft>
              <a:buFont typeface="Arial" pitchFamily="34" charset="0"/>
              <a:buChar char="•"/>
            </a:pPr>
            <a:r>
              <a:rPr lang="en-US" dirty="0"/>
              <a:t>Take orders</a:t>
            </a:r>
          </a:p>
          <a:p>
            <a:pPr marL="342900" indent="-342900">
              <a:spcBef>
                <a:spcPts val="0"/>
              </a:spcBef>
              <a:spcAft>
                <a:spcPts val="1200"/>
              </a:spcAft>
              <a:buFont typeface="Arial" pitchFamily="34" charset="0"/>
              <a:buChar char="•"/>
            </a:pPr>
            <a:r>
              <a:rPr lang="en-US" dirty="0"/>
              <a:t>Make and cook the pizzas</a:t>
            </a:r>
          </a:p>
          <a:p>
            <a:pPr marL="342900" indent="-342900">
              <a:spcBef>
                <a:spcPts val="0"/>
              </a:spcBef>
              <a:spcAft>
                <a:spcPts val="1200"/>
              </a:spcAft>
              <a:buFont typeface="Arial" pitchFamily="34" charset="0"/>
              <a:buChar char="•"/>
            </a:pPr>
            <a:r>
              <a:rPr lang="en-US" dirty="0"/>
              <a:t>Take pizzas to the tables</a:t>
            </a:r>
          </a:p>
          <a:p>
            <a:pPr marL="342900" indent="-342900">
              <a:spcBef>
                <a:spcPts val="0"/>
              </a:spcBef>
              <a:spcAft>
                <a:spcPts val="1200"/>
              </a:spcAft>
              <a:buFont typeface="Arial" pitchFamily="34" charset="0"/>
              <a:buChar char="•"/>
            </a:pPr>
            <a:r>
              <a:rPr lang="en-US" dirty="0"/>
              <a:t>Run the cash register, etc</a:t>
            </a:r>
            <a:r>
              <a:rPr lang="en-US" dirty="0" smtClean="0"/>
              <a:t>.</a:t>
            </a:r>
          </a:p>
          <a:p>
            <a:pPr>
              <a:spcBef>
                <a:spcPts val="0"/>
              </a:spcBef>
              <a:spcAft>
                <a:spcPts val="1200"/>
              </a:spcAft>
            </a:pPr>
            <a:endParaRPr lang="en-US" dirty="0"/>
          </a:p>
          <a:p>
            <a:pPr>
              <a:spcBef>
                <a:spcPts val="0"/>
              </a:spcBef>
              <a:spcAft>
                <a:spcPts val="1200"/>
              </a:spcAft>
            </a:pPr>
            <a:r>
              <a:rPr lang="en-US" dirty="0"/>
              <a:t>By hiring another worker, these tasks could be divided up, allowing for some </a:t>
            </a:r>
            <a:r>
              <a:rPr lang="en-US" i="1" dirty="0"/>
              <a:t>specialization</a:t>
            </a:r>
            <a:r>
              <a:rPr lang="en-US" dirty="0"/>
              <a:t> to take place, resulting from the </a:t>
            </a:r>
            <a:r>
              <a:rPr lang="en-US" i="1" dirty="0"/>
              <a:t>division of labor</a:t>
            </a:r>
            <a:r>
              <a:rPr lang="en-US" dirty="0"/>
              <a:t>.</a:t>
            </a:r>
          </a:p>
          <a:p>
            <a:pPr>
              <a:spcBef>
                <a:spcPts val="0"/>
              </a:spcBef>
              <a:spcAft>
                <a:spcPts val="1200"/>
              </a:spcAft>
            </a:pPr>
            <a:r>
              <a:rPr lang="en-US" dirty="0"/>
              <a:t>Two workers can probably produce more output per worker than one worker can alone</a:t>
            </a:r>
            <a:r>
              <a:rPr lang="en-US" dirty="0" smtClean="0"/>
              <a:t>.</a:t>
            </a:r>
            <a:endParaRPr lang="en-US" dirty="0"/>
          </a:p>
        </p:txBody>
      </p:sp>
    </p:spTree>
    <p:extLst>
      <p:ext uri="{BB962C8B-B14F-4D97-AF65-F5344CB8AC3E}">
        <p14:creationId xmlns:p14="http://schemas.microsoft.com/office/powerpoint/2010/main" val="330479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product of labor</a:t>
            </a:r>
            <a:endParaRPr lang="en-US" dirty="0"/>
          </a:p>
        </p:txBody>
      </p:sp>
      <p:sp>
        <p:nvSpPr>
          <p:cNvPr id="6" name="Text Placeholder 2"/>
          <p:cNvSpPr>
            <a:spLocks noGrp="1"/>
          </p:cNvSpPr>
          <p:nvPr>
            <p:ph type="body" sz="quarter" idx="11"/>
          </p:nvPr>
        </p:nvSpPr>
        <p:spPr>
          <a:xfrm>
            <a:off x="152400" y="838200"/>
            <a:ext cx="8839200" cy="2590800"/>
          </a:xfrm>
        </p:spPr>
        <p:txBody>
          <a:bodyPr/>
          <a:lstStyle/>
          <a:p>
            <a:r>
              <a:rPr lang="en-US" dirty="0"/>
              <a:t>Let’s look more closely at what happens as Jill Johnson hires more workers.</a:t>
            </a:r>
          </a:p>
          <a:p>
            <a:r>
              <a:rPr lang="en-US" dirty="0"/>
              <a:t>To think about this, let’s consider the </a:t>
            </a:r>
            <a:r>
              <a:rPr lang="en-US" b="1" i="1" dirty="0"/>
              <a:t>marginal product of labor</a:t>
            </a:r>
            <a:r>
              <a:rPr lang="en-US" dirty="0"/>
              <a:t>: the additional output a firm produces as a result of hiring one more worker.</a:t>
            </a:r>
          </a:p>
          <a:p>
            <a:r>
              <a:rPr lang="en-US" dirty="0"/>
              <a:t>The first worker increases output by 200 pizzas; the second increases output by 250</a:t>
            </a:r>
            <a:r>
              <a:rPr lang="en-US" dirty="0" smtClean="0"/>
              <a:t>.</a:t>
            </a:r>
            <a:endParaRPr lang="en-US" dirty="0"/>
          </a:p>
        </p:txBody>
      </p:sp>
      <p:sp>
        <p:nvSpPr>
          <p:cNvPr id="7" name="Text Placeholder 3"/>
          <p:cNvSpPr>
            <a:spLocks noGrp="1"/>
          </p:cNvSpPr>
          <p:nvPr>
            <p:ph type="body" sz="quarter" idx="12"/>
          </p:nvPr>
        </p:nvSpPr>
        <p:spPr>
          <a:xfrm>
            <a:off x="3619500" y="6256337"/>
            <a:ext cx="5410200" cy="449263"/>
          </a:xfrm>
        </p:spPr>
        <p:txBody>
          <a:bodyPr/>
          <a:lstStyle/>
          <a:p>
            <a:r>
              <a:rPr lang="en-US" dirty="0" smtClean="0"/>
              <a:t>The marginal product of labor at Jill Johnson’s restaurant</a:t>
            </a:r>
            <a:endParaRPr lang="en-US" dirty="0"/>
          </a:p>
        </p:txBody>
      </p:sp>
      <p:sp>
        <p:nvSpPr>
          <p:cNvPr id="8" name="Text Placeholder 4"/>
          <p:cNvSpPr>
            <a:spLocks noGrp="1"/>
          </p:cNvSpPr>
          <p:nvPr>
            <p:ph type="body" sz="quarter" idx="13"/>
          </p:nvPr>
        </p:nvSpPr>
        <p:spPr>
          <a:xfrm>
            <a:off x="2286000" y="6256337"/>
            <a:ext cx="1352550" cy="381000"/>
          </a:xfrm>
        </p:spPr>
        <p:txBody>
          <a:bodyPr/>
          <a:lstStyle/>
          <a:p>
            <a:r>
              <a:rPr lang="en-US" dirty="0" smtClean="0"/>
              <a:t>Table 11.3</a:t>
            </a:r>
            <a:endParaRPr lang="en-US" dirty="0"/>
          </a:p>
        </p:txBody>
      </p:sp>
      <p:graphicFrame>
        <p:nvGraphicFramePr>
          <p:cNvPr id="9" name="Group 180"/>
          <p:cNvGraphicFramePr>
            <a:graphicFrameLocks/>
          </p:cNvGraphicFramePr>
          <p:nvPr>
            <p:extLst>
              <p:ext uri="{D42A27DB-BD31-4B8C-83A1-F6EECF244321}">
                <p14:modId xmlns:p14="http://schemas.microsoft.com/office/powerpoint/2010/main" val="326790106"/>
              </p:ext>
            </p:extLst>
          </p:nvPr>
        </p:nvGraphicFramePr>
        <p:xfrm>
          <a:off x="464343" y="3276600"/>
          <a:ext cx="6161089" cy="2926080"/>
        </p:xfrm>
        <a:graphic>
          <a:graphicData uri="http://schemas.openxmlformats.org/drawingml/2006/table">
            <a:tbl>
              <a:tblPr/>
              <a:tblGrid>
                <a:gridCol w="2054225"/>
                <a:gridCol w="2054225"/>
                <a:gridCol w="2052639"/>
              </a:tblGrid>
              <a:tr h="57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Quantity of Workers</a:t>
                      </a:r>
                    </a:p>
                  </a:txBody>
                  <a:tcPr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Quantity of Pizza Ovens</a:t>
                      </a:r>
                      <a:endParaRPr kumimoji="0" lang="en-US" sz="1600" b="0" i="1" u="none" strike="noStrike" cap="none" normalizeH="0" baseline="0" dirty="0" smtClean="0">
                        <a:ln>
                          <a:noFill/>
                        </a:ln>
                        <a:solidFill>
                          <a:srgbClr val="0066B3"/>
                        </a:solidFill>
                        <a:effectLst/>
                        <a:latin typeface="Arial" charset="0"/>
                      </a:endParaRP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Quantity of</a:t>
                      </a:r>
                      <a:br>
                        <a:rPr kumimoji="0" lang="en-US" sz="1600" b="1" i="0" u="none" strike="noStrike" cap="none" normalizeH="0" baseline="0" dirty="0" smtClean="0">
                          <a:ln>
                            <a:noFill/>
                          </a:ln>
                          <a:solidFill>
                            <a:srgbClr val="0066B3"/>
                          </a:solidFill>
                          <a:effectLst/>
                          <a:latin typeface="Arial" charset="0"/>
                        </a:rPr>
                      </a:br>
                      <a:r>
                        <a:rPr kumimoji="0" lang="en-US" sz="1600" b="1" i="0" u="none" strike="noStrike" cap="none" normalizeH="0" baseline="0" dirty="0" smtClean="0">
                          <a:ln>
                            <a:noFill/>
                          </a:ln>
                          <a:solidFill>
                            <a:srgbClr val="0066B3"/>
                          </a:solidFill>
                          <a:effectLst/>
                          <a:latin typeface="Arial" charset="0"/>
                        </a:rPr>
                        <a:t> Pizzas</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R="86868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200</a:t>
                      </a:r>
                    </a:p>
                  </a:txBody>
                  <a:tcPr marR="868680" horzOverflow="overflow">
                    <a:lnL>
                      <a:noFill/>
                    </a:lnL>
                    <a:lnR>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450</a:t>
                      </a:r>
                    </a:p>
                  </a:txBody>
                  <a:tcPr marR="868680" horzOverflow="overflow">
                    <a:lnL>
                      <a:noFill/>
                    </a:lnL>
                    <a:lnR>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550</a:t>
                      </a:r>
                    </a:p>
                  </a:txBody>
                  <a:tcPr marR="868680" horzOverflow="overflow">
                    <a:lnL>
                      <a:noFill/>
                    </a:lnL>
                    <a:lnR>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600</a:t>
                      </a:r>
                    </a:p>
                  </a:txBody>
                  <a:tcPr marR="868680" horzOverflow="overflow">
                    <a:lnL>
                      <a:noFill/>
                    </a:lnL>
                    <a:lnR>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625</a:t>
                      </a:r>
                    </a:p>
                  </a:txBody>
                  <a:tcPr marR="868680" horzOverflow="overflow">
                    <a:lnL>
                      <a:noFill/>
                    </a:lnL>
                    <a:lnR>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640</a:t>
                      </a:r>
                    </a:p>
                  </a:txBody>
                  <a:tcPr marR="86868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096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diminishing returns</a:t>
            </a:r>
            <a:endParaRPr lang="en-US" dirty="0"/>
          </a:p>
        </p:txBody>
      </p:sp>
      <p:sp>
        <p:nvSpPr>
          <p:cNvPr id="6" name="Text Placeholder 2"/>
          <p:cNvSpPr>
            <a:spLocks noGrp="1"/>
          </p:cNvSpPr>
          <p:nvPr>
            <p:ph type="body" sz="quarter" idx="11"/>
          </p:nvPr>
        </p:nvSpPr>
        <p:spPr>
          <a:xfrm>
            <a:off x="152400" y="838200"/>
            <a:ext cx="8839200" cy="2590800"/>
          </a:xfrm>
        </p:spPr>
        <p:txBody>
          <a:bodyPr/>
          <a:lstStyle/>
          <a:p>
            <a:pPr>
              <a:spcBef>
                <a:spcPct val="50000"/>
              </a:spcBef>
            </a:pPr>
            <a:r>
              <a:rPr lang="en-US" dirty="0"/>
              <a:t>Additional workers add to the potential output, but not by as much. Eventually they start getting in each other’s way, etc., because there is only a fixed number of pizza ovens, cash registers, etc.</a:t>
            </a:r>
          </a:p>
          <a:p>
            <a:pPr>
              <a:spcBef>
                <a:spcPct val="50000"/>
              </a:spcBef>
            </a:pPr>
            <a:r>
              <a:rPr lang="en-US" dirty="0"/>
              <a:t>This is the </a:t>
            </a:r>
            <a:r>
              <a:rPr lang="en-US" b="1" i="1" dirty="0"/>
              <a:t>Law of Diminishing Returns</a:t>
            </a:r>
            <a:r>
              <a:rPr lang="en-US" dirty="0"/>
              <a:t>: at some point, adding more of a variable input to the same amount of a fixed input will cause the marginal product of the variable input to decline.</a:t>
            </a:r>
          </a:p>
        </p:txBody>
      </p:sp>
      <p:sp>
        <p:nvSpPr>
          <p:cNvPr id="7" name="Text Placeholder 3"/>
          <p:cNvSpPr>
            <a:spLocks noGrp="1"/>
          </p:cNvSpPr>
          <p:nvPr>
            <p:ph type="body" sz="quarter" idx="12"/>
          </p:nvPr>
        </p:nvSpPr>
        <p:spPr>
          <a:xfrm>
            <a:off x="3619500" y="6256337"/>
            <a:ext cx="5410200" cy="449263"/>
          </a:xfrm>
        </p:spPr>
        <p:txBody>
          <a:bodyPr/>
          <a:lstStyle/>
          <a:p>
            <a:r>
              <a:rPr lang="en-US" dirty="0" smtClean="0"/>
              <a:t>The marginal product of labor at Jill Johnson’s restaurant</a:t>
            </a:r>
            <a:endParaRPr lang="en-US" dirty="0"/>
          </a:p>
        </p:txBody>
      </p:sp>
      <p:sp>
        <p:nvSpPr>
          <p:cNvPr id="8" name="Text Placeholder 4"/>
          <p:cNvSpPr>
            <a:spLocks noGrp="1"/>
          </p:cNvSpPr>
          <p:nvPr>
            <p:ph type="body" sz="quarter" idx="13"/>
          </p:nvPr>
        </p:nvSpPr>
        <p:spPr>
          <a:xfrm>
            <a:off x="2286000" y="6256337"/>
            <a:ext cx="1352550" cy="381000"/>
          </a:xfrm>
        </p:spPr>
        <p:txBody>
          <a:bodyPr/>
          <a:lstStyle/>
          <a:p>
            <a:r>
              <a:rPr lang="en-US" dirty="0" smtClean="0"/>
              <a:t>Table 11.3</a:t>
            </a:r>
            <a:endParaRPr lang="en-US" dirty="0"/>
          </a:p>
        </p:txBody>
      </p:sp>
      <p:graphicFrame>
        <p:nvGraphicFramePr>
          <p:cNvPr id="9" name="Group 180"/>
          <p:cNvGraphicFramePr>
            <a:graphicFrameLocks/>
          </p:cNvGraphicFramePr>
          <p:nvPr>
            <p:extLst>
              <p:ext uri="{D42A27DB-BD31-4B8C-83A1-F6EECF244321}">
                <p14:modId xmlns:p14="http://schemas.microsoft.com/office/powerpoint/2010/main" val="21207114"/>
              </p:ext>
            </p:extLst>
          </p:nvPr>
        </p:nvGraphicFramePr>
        <p:xfrm>
          <a:off x="464343" y="3276600"/>
          <a:ext cx="8215314" cy="2926080"/>
        </p:xfrm>
        <a:graphic>
          <a:graphicData uri="http://schemas.openxmlformats.org/drawingml/2006/table">
            <a:tbl>
              <a:tblPr/>
              <a:tblGrid>
                <a:gridCol w="2054225"/>
                <a:gridCol w="2054225"/>
                <a:gridCol w="2052639"/>
                <a:gridCol w="2054225"/>
              </a:tblGrid>
              <a:tr h="57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Quantity of Workers</a:t>
                      </a:r>
                    </a:p>
                  </a:txBody>
                  <a:tcPr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Quantity of Pizza Ovens</a:t>
                      </a:r>
                      <a:endParaRPr kumimoji="0" lang="en-US" sz="1600" b="0" i="1" u="none" strike="noStrike" cap="none" normalizeH="0" baseline="0" dirty="0" smtClean="0">
                        <a:ln>
                          <a:noFill/>
                        </a:ln>
                        <a:solidFill>
                          <a:srgbClr val="0066B3"/>
                        </a:solidFill>
                        <a:effectLst/>
                        <a:latin typeface="Arial" charset="0"/>
                      </a:endParaRP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Quantity of</a:t>
                      </a:r>
                      <a:br>
                        <a:rPr kumimoji="0" lang="en-US" sz="1600" b="1" i="0" u="none" strike="noStrike" cap="none" normalizeH="0" baseline="0" dirty="0" smtClean="0">
                          <a:ln>
                            <a:noFill/>
                          </a:ln>
                          <a:solidFill>
                            <a:srgbClr val="0066B3"/>
                          </a:solidFill>
                          <a:effectLst/>
                          <a:latin typeface="Arial" charset="0"/>
                        </a:rPr>
                      </a:br>
                      <a:r>
                        <a:rPr kumimoji="0" lang="en-US" sz="1600" b="1" i="0" u="none" strike="noStrike" cap="none" normalizeH="0" baseline="0" dirty="0" smtClean="0">
                          <a:ln>
                            <a:noFill/>
                          </a:ln>
                          <a:solidFill>
                            <a:srgbClr val="0066B3"/>
                          </a:solidFill>
                          <a:effectLst/>
                          <a:latin typeface="Arial" charset="0"/>
                        </a:rPr>
                        <a:t> Pizzas</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Marginal Product of Labor</a:t>
                      </a:r>
                    </a:p>
                  </a:txBody>
                  <a:tcPr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R="86868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p>
                  </a:txBody>
                  <a:tcP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200</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200</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450</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250</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550</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100</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600</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625</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25</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640</a:t>
                      </a:r>
                    </a:p>
                  </a:txBody>
                  <a:tcPr marR="86868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15</a:t>
                      </a:r>
                    </a:p>
                  </a:txBody>
                  <a:tcPr marR="86868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5106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output and marginal product of labor</a:t>
            </a:r>
            <a:endParaRPr lang="en-US" dirty="0"/>
          </a:p>
        </p:txBody>
      </p:sp>
      <p:sp>
        <p:nvSpPr>
          <p:cNvPr id="6" name="Text Placeholder 2"/>
          <p:cNvSpPr>
            <a:spLocks noGrp="1"/>
          </p:cNvSpPr>
          <p:nvPr>
            <p:ph type="body" sz="quarter" idx="11"/>
          </p:nvPr>
        </p:nvSpPr>
        <p:spPr>
          <a:xfrm>
            <a:off x="152400" y="838200"/>
            <a:ext cx="3429000" cy="4343400"/>
          </a:xfrm>
        </p:spPr>
        <p:txBody>
          <a:bodyPr/>
          <a:lstStyle/>
          <a:p>
            <a:pPr>
              <a:spcBef>
                <a:spcPct val="50000"/>
              </a:spcBef>
            </a:pPr>
            <a:r>
              <a:rPr lang="en-US" dirty="0"/>
              <a:t>Graphing the output and marginal product against the number of workers allows us to see the law of diminishing returns more clearly.</a:t>
            </a:r>
          </a:p>
          <a:p>
            <a:pPr>
              <a:spcBef>
                <a:spcPct val="50000"/>
              </a:spcBef>
            </a:pPr>
            <a:r>
              <a:rPr lang="en-US" dirty="0"/>
              <a:t>The output curve flattening out, and the decreasing marginal product curve, both illustrate the law of diminishing returns</a:t>
            </a:r>
            <a:r>
              <a:rPr lang="en-US" dirty="0" smtClean="0"/>
              <a:t>.</a:t>
            </a:r>
            <a:endParaRPr lang="en-US" dirty="0"/>
          </a:p>
        </p:txBody>
      </p:sp>
      <p:sp>
        <p:nvSpPr>
          <p:cNvPr id="7" name="Text Placeholder 3"/>
          <p:cNvSpPr>
            <a:spLocks noGrp="1"/>
          </p:cNvSpPr>
          <p:nvPr>
            <p:ph type="body" sz="quarter" idx="12"/>
          </p:nvPr>
        </p:nvSpPr>
        <p:spPr>
          <a:xfrm>
            <a:off x="2247900" y="5562600"/>
            <a:ext cx="2290763" cy="449263"/>
          </a:xfrm>
        </p:spPr>
        <p:txBody>
          <a:bodyPr/>
          <a:lstStyle/>
          <a:p>
            <a:r>
              <a:rPr lang="en-US" dirty="0" smtClean="0"/>
              <a:t>Total output and the marginal product of labor</a:t>
            </a:r>
            <a:endParaRPr lang="en-US" dirty="0"/>
          </a:p>
        </p:txBody>
      </p:sp>
      <p:sp>
        <p:nvSpPr>
          <p:cNvPr id="8" name="Text Placeholder 4"/>
          <p:cNvSpPr>
            <a:spLocks noGrp="1"/>
          </p:cNvSpPr>
          <p:nvPr>
            <p:ph type="body" sz="quarter" idx="13"/>
          </p:nvPr>
        </p:nvSpPr>
        <p:spPr>
          <a:xfrm>
            <a:off x="914400" y="5562600"/>
            <a:ext cx="1352550" cy="381000"/>
          </a:xfrm>
        </p:spPr>
        <p:txBody>
          <a:bodyPr/>
          <a:lstStyle/>
          <a:p>
            <a:r>
              <a:rPr lang="en-US" dirty="0" smtClean="0"/>
              <a:t>Figure 11.2</a:t>
            </a:r>
            <a:endParaRPr lang="en-US" dirty="0"/>
          </a:p>
        </p:txBody>
      </p:sp>
      <p:pic>
        <p:nvPicPr>
          <p:cNvPr id="9" name="Picture 25" descr="Fig10-2-16"/>
          <p:cNvPicPr>
            <a:picLocks noChangeAspect="1" noChangeArrowheads="1"/>
          </p:cNvPicPr>
          <p:nvPr/>
        </p:nvPicPr>
        <p:blipFill>
          <a:blip r:embed="rId3"/>
          <a:srcRect/>
          <a:stretch>
            <a:fillRect/>
          </a:stretch>
        </p:blipFill>
        <p:spPr bwMode="auto">
          <a:xfrm>
            <a:off x="3581400" y="1132090"/>
            <a:ext cx="5543550" cy="5362575"/>
          </a:xfrm>
          <a:prstGeom prst="rect">
            <a:avLst/>
          </a:prstGeom>
          <a:noFill/>
          <a:ln w="9525">
            <a:noFill/>
            <a:miter lim="800000"/>
            <a:headEnd/>
            <a:tailEnd/>
          </a:ln>
        </p:spPr>
      </p:pic>
      <p:pic>
        <p:nvPicPr>
          <p:cNvPr id="10" name="Picture 24" descr="Fig10-2-15"/>
          <p:cNvPicPr>
            <a:picLocks noChangeAspect="1" noChangeArrowheads="1"/>
          </p:cNvPicPr>
          <p:nvPr/>
        </p:nvPicPr>
        <p:blipFill>
          <a:blip r:embed="rId4"/>
          <a:srcRect/>
          <a:stretch>
            <a:fillRect/>
          </a:stretch>
        </p:blipFill>
        <p:spPr bwMode="auto">
          <a:xfrm>
            <a:off x="3581400" y="1132090"/>
            <a:ext cx="5543550" cy="5362575"/>
          </a:xfrm>
          <a:prstGeom prst="rect">
            <a:avLst/>
          </a:prstGeom>
          <a:noFill/>
          <a:ln w="9525">
            <a:noFill/>
            <a:miter lim="800000"/>
            <a:headEnd/>
            <a:tailEnd/>
          </a:ln>
        </p:spPr>
      </p:pic>
      <p:pic>
        <p:nvPicPr>
          <p:cNvPr id="11" name="Picture 22" descr="Fig10-2-13"/>
          <p:cNvPicPr>
            <a:picLocks noChangeAspect="1" noChangeArrowheads="1"/>
          </p:cNvPicPr>
          <p:nvPr/>
        </p:nvPicPr>
        <p:blipFill>
          <a:blip r:embed="rId5"/>
          <a:srcRect/>
          <a:stretch>
            <a:fillRect/>
          </a:stretch>
        </p:blipFill>
        <p:spPr bwMode="auto">
          <a:xfrm>
            <a:off x="3581400" y="1132090"/>
            <a:ext cx="5543550" cy="5362575"/>
          </a:xfrm>
          <a:prstGeom prst="rect">
            <a:avLst/>
          </a:prstGeom>
          <a:noFill/>
          <a:ln w="9525">
            <a:noFill/>
            <a:miter lim="800000"/>
            <a:headEnd/>
            <a:tailEnd/>
          </a:ln>
        </p:spPr>
      </p:pic>
      <p:pic>
        <p:nvPicPr>
          <p:cNvPr id="12" name="Picture 20" descr="Fig10-2-11"/>
          <p:cNvPicPr>
            <a:picLocks noChangeAspect="1" noChangeArrowheads="1"/>
          </p:cNvPicPr>
          <p:nvPr/>
        </p:nvPicPr>
        <p:blipFill>
          <a:blip r:embed="rId6"/>
          <a:srcRect/>
          <a:stretch>
            <a:fillRect/>
          </a:stretch>
        </p:blipFill>
        <p:spPr bwMode="auto">
          <a:xfrm>
            <a:off x="3581400" y="1132090"/>
            <a:ext cx="5543550" cy="5362575"/>
          </a:xfrm>
          <a:prstGeom prst="rect">
            <a:avLst/>
          </a:prstGeom>
          <a:noFill/>
          <a:ln w="9525">
            <a:noFill/>
            <a:miter lim="800000"/>
            <a:headEnd/>
            <a:tailEnd/>
          </a:ln>
        </p:spPr>
      </p:pic>
      <p:pic>
        <p:nvPicPr>
          <p:cNvPr id="13" name="Picture 18" descr="Fig10-2-9"/>
          <p:cNvPicPr>
            <a:picLocks noChangeAspect="1" noChangeArrowheads="1"/>
          </p:cNvPicPr>
          <p:nvPr/>
        </p:nvPicPr>
        <p:blipFill>
          <a:blip r:embed="rId7"/>
          <a:srcRect/>
          <a:stretch>
            <a:fillRect/>
          </a:stretch>
        </p:blipFill>
        <p:spPr bwMode="auto">
          <a:xfrm>
            <a:off x="3581400" y="1132090"/>
            <a:ext cx="5543550" cy="5362575"/>
          </a:xfrm>
          <a:prstGeom prst="rect">
            <a:avLst/>
          </a:prstGeom>
          <a:noFill/>
          <a:ln w="9525">
            <a:noFill/>
            <a:miter lim="800000"/>
            <a:headEnd/>
            <a:tailEnd/>
          </a:ln>
        </p:spPr>
      </p:pic>
      <p:pic>
        <p:nvPicPr>
          <p:cNvPr id="14" name="Picture 16" descr="Fig10-2-7"/>
          <p:cNvPicPr>
            <a:picLocks noChangeAspect="1" noChangeArrowheads="1"/>
          </p:cNvPicPr>
          <p:nvPr/>
        </p:nvPicPr>
        <p:blipFill>
          <a:blip r:embed="rId8"/>
          <a:srcRect/>
          <a:stretch>
            <a:fillRect/>
          </a:stretch>
        </p:blipFill>
        <p:spPr bwMode="auto">
          <a:xfrm>
            <a:off x="3581400" y="1132090"/>
            <a:ext cx="5543550" cy="5362575"/>
          </a:xfrm>
          <a:prstGeom prst="rect">
            <a:avLst/>
          </a:prstGeom>
          <a:noFill/>
          <a:ln w="9525">
            <a:noFill/>
            <a:miter lim="800000"/>
            <a:headEnd/>
            <a:tailEnd/>
          </a:ln>
        </p:spPr>
      </p:pic>
      <p:pic>
        <p:nvPicPr>
          <p:cNvPr id="15" name="Picture 14" descr="Fig10-2-5"/>
          <p:cNvPicPr>
            <a:picLocks noChangeAspect="1" noChangeArrowheads="1"/>
          </p:cNvPicPr>
          <p:nvPr/>
        </p:nvPicPr>
        <p:blipFill>
          <a:blip r:embed="rId9"/>
          <a:srcRect/>
          <a:stretch>
            <a:fillRect/>
          </a:stretch>
        </p:blipFill>
        <p:spPr bwMode="auto">
          <a:xfrm>
            <a:off x="3581400" y="1132090"/>
            <a:ext cx="5543550" cy="5362575"/>
          </a:xfrm>
          <a:prstGeom prst="rect">
            <a:avLst/>
          </a:prstGeom>
          <a:noFill/>
          <a:ln w="9525">
            <a:noFill/>
            <a:miter lim="800000"/>
            <a:headEnd/>
            <a:tailEnd/>
          </a:ln>
        </p:spPr>
      </p:pic>
      <p:pic>
        <p:nvPicPr>
          <p:cNvPr id="16" name="Picture 15" descr="Fig10-2-3"/>
          <p:cNvPicPr>
            <a:picLocks noChangeAspect="1" noChangeArrowheads="1"/>
          </p:cNvPicPr>
          <p:nvPr/>
        </p:nvPicPr>
        <p:blipFill>
          <a:blip r:embed="rId10"/>
          <a:srcRect/>
          <a:stretch>
            <a:fillRect/>
          </a:stretch>
        </p:blipFill>
        <p:spPr bwMode="auto">
          <a:xfrm>
            <a:off x="3581400" y="1132090"/>
            <a:ext cx="5543550" cy="5362575"/>
          </a:xfrm>
          <a:prstGeom prst="rect">
            <a:avLst/>
          </a:prstGeom>
          <a:noFill/>
          <a:ln w="9525">
            <a:noFill/>
            <a:miter lim="800000"/>
            <a:headEnd/>
            <a:tailEnd/>
          </a:ln>
        </p:spPr>
      </p:pic>
      <p:pic>
        <p:nvPicPr>
          <p:cNvPr id="17" name="Picture 16" descr="Fig10-2-4"/>
          <p:cNvPicPr>
            <a:picLocks noChangeAspect="1" noChangeArrowheads="1"/>
          </p:cNvPicPr>
          <p:nvPr/>
        </p:nvPicPr>
        <p:blipFill>
          <a:blip r:embed="rId11"/>
          <a:srcRect/>
          <a:stretch>
            <a:fillRect/>
          </a:stretch>
        </p:blipFill>
        <p:spPr bwMode="auto">
          <a:xfrm>
            <a:off x="3581400" y="1132090"/>
            <a:ext cx="5543550" cy="5362575"/>
          </a:xfrm>
          <a:prstGeom prst="rect">
            <a:avLst/>
          </a:prstGeom>
          <a:noFill/>
          <a:ln w="9525">
            <a:noFill/>
            <a:miter lim="800000"/>
            <a:headEnd/>
            <a:tailEnd/>
          </a:ln>
        </p:spPr>
      </p:pic>
      <p:pic>
        <p:nvPicPr>
          <p:cNvPr id="18" name="Picture 15" descr="Fig10-2-6"/>
          <p:cNvPicPr>
            <a:picLocks noChangeAspect="1" noChangeArrowheads="1"/>
          </p:cNvPicPr>
          <p:nvPr/>
        </p:nvPicPr>
        <p:blipFill>
          <a:blip r:embed="rId12"/>
          <a:srcRect/>
          <a:stretch>
            <a:fillRect/>
          </a:stretch>
        </p:blipFill>
        <p:spPr bwMode="auto">
          <a:xfrm>
            <a:off x="3581400" y="1132090"/>
            <a:ext cx="5543550" cy="5362575"/>
          </a:xfrm>
          <a:prstGeom prst="rect">
            <a:avLst/>
          </a:prstGeom>
          <a:noFill/>
          <a:ln w="9525">
            <a:noFill/>
            <a:miter lim="800000"/>
            <a:headEnd/>
            <a:tailEnd/>
          </a:ln>
        </p:spPr>
      </p:pic>
      <p:pic>
        <p:nvPicPr>
          <p:cNvPr id="19" name="Picture 17" descr="Fig10-2-8"/>
          <p:cNvPicPr>
            <a:picLocks noChangeAspect="1" noChangeArrowheads="1"/>
          </p:cNvPicPr>
          <p:nvPr/>
        </p:nvPicPr>
        <p:blipFill>
          <a:blip r:embed="rId13"/>
          <a:srcRect/>
          <a:stretch>
            <a:fillRect/>
          </a:stretch>
        </p:blipFill>
        <p:spPr bwMode="auto">
          <a:xfrm>
            <a:off x="3581400" y="1132090"/>
            <a:ext cx="5543550" cy="5362575"/>
          </a:xfrm>
          <a:prstGeom prst="rect">
            <a:avLst/>
          </a:prstGeom>
          <a:noFill/>
          <a:ln w="9525">
            <a:noFill/>
            <a:miter lim="800000"/>
            <a:headEnd/>
            <a:tailEnd/>
          </a:ln>
        </p:spPr>
      </p:pic>
      <p:pic>
        <p:nvPicPr>
          <p:cNvPr id="20" name="Picture 19" descr="Fig10-2-10"/>
          <p:cNvPicPr>
            <a:picLocks noChangeAspect="1" noChangeArrowheads="1"/>
          </p:cNvPicPr>
          <p:nvPr/>
        </p:nvPicPr>
        <p:blipFill>
          <a:blip r:embed="rId14"/>
          <a:srcRect/>
          <a:stretch>
            <a:fillRect/>
          </a:stretch>
        </p:blipFill>
        <p:spPr bwMode="auto">
          <a:xfrm>
            <a:off x="3581400" y="1132090"/>
            <a:ext cx="5543550" cy="5362575"/>
          </a:xfrm>
          <a:prstGeom prst="rect">
            <a:avLst/>
          </a:prstGeom>
          <a:noFill/>
          <a:ln w="9525">
            <a:noFill/>
            <a:miter lim="800000"/>
            <a:headEnd/>
            <a:tailEnd/>
          </a:ln>
        </p:spPr>
      </p:pic>
      <p:pic>
        <p:nvPicPr>
          <p:cNvPr id="21" name="Picture 21" descr="Fig10-2-12"/>
          <p:cNvPicPr>
            <a:picLocks noChangeAspect="1" noChangeArrowheads="1"/>
          </p:cNvPicPr>
          <p:nvPr/>
        </p:nvPicPr>
        <p:blipFill>
          <a:blip r:embed="rId15"/>
          <a:srcRect/>
          <a:stretch>
            <a:fillRect/>
          </a:stretch>
        </p:blipFill>
        <p:spPr bwMode="auto">
          <a:xfrm>
            <a:off x="3581400" y="1132090"/>
            <a:ext cx="5543550" cy="5362575"/>
          </a:xfrm>
          <a:prstGeom prst="rect">
            <a:avLst/>
          </a:prstGeom>
          <a:noFill/>
          <a:ln w="9525">
            <a:noFill/>
            <a:miter lim="800000"/>
            <a:headEnd/>
            <a:tailEnd/>
          </a:ln>
        </p:spPr>
      </p:pic>
      <p:pic>
        <p:nvPicPr>
          <p:cNvPr id="22" name="Picture 23" descr="Fig10-2-14"/>
          <p:cNvPicPr>
            <a:picLocks noChangeAspect="1" noChangeArrowheads="1"/>
          </p:cNvPicPr>
          <p:nvPr/>
        </p:nvPicPr>
        <p:blipFill>
          <a:blip r:embed="rId16"/>
          <a:srcRect/>
          <a:stretch>
            <a:fillRect/>
          </a:stretch>
        </p:blipFill>
        <p:spPr bwMode="auto">
          <a:xfrm>
            <a:off x="3581400" y="1132090"/>
            <a:ext cx="5543550" cy="5362575"/>
          </a:xfrm>
          <a:prstGeom prst="rect">
            <a:avLst/>
          </a:prstGeom>
          <a:noFill/>
          <a:ln w="9525">
            <a:noFill/>
            <a:miter lim="800000"/>
            <a:headEnd/>
            <a:tailEnd/>
          </a:ln>
        </p:spPr>
      </p:pic>
      <p:pic>
        <p:nvPicPr>
          <p:cNvPr id="23" name="Picture 22" descr="Fig10-2-2.gif"/>
          <p:cNvPicPr>
            <a:picLocks noChangeAspect="1"/>
          </p:cNvPicPr>
          <p:nvPr/>
        </p:nvPicPr>
        <p:blipFill>
          <a:blip r:embed="rId17"/>
          <a:srcRect/>
          <a:stretch>
            <a:fillRect/>
          </a:stretch>
        </p:blipFill>
        <p:spPr bwMode="auto">
          <a:xfrm>
            <a:off x="3581400" y="1132090"/>
            <a:ext cx="5543550" cy="5362575"/>
          </a:xfrm>
          <a:prstGeom prst="rect">
            <a:avLst/>
          </a:prstGeom>
          <a:noFill/>
          <a:ln w="9525">
            <a:noFill/>
            <a:miter lim="800000"/>
            <a:headEnd/>
            <a:tailEnd/>
          </a:ln>
        </p:spPr>
      </p:pic>
      <p:pic>
        <p:nvPicPr>
          <p:cNvPr id="24" name="Picture 23" descr="Fig10-2-1.gif"/>
          <p:cNvPicPr>
            <a:picLocks noChangeAspect="1"/>
          </p:cNvPicPr>
          <p:nvPr/>
        </p:nvPicPr>
        <p:blipFill>
          <a:blip r:embed="rId18"/>
          <a:srcRect/>
          <a:stretch>
            <a:fillRect/>
          </a:stretch>
        </p:blipFill>
        <p:spPr bwMode="auto">
          <a:xfrm>
            <a:off x="3581400" y="1132090"/>
            <a:ext cx="5543550" cy="5362575"/>
          </a:xfrm>
          <a:prstGeom prst="rect">
            <a:avLst/>
          </a:prstGeom>
          <a:noFill/>
          <a:ln w="9525">
            <a:noFill/>
            <a:miter lim="800000"/>
            <a:headEnd/>
            <a:tailEnd/>
          </a:ln>
        </p:spPr>
      </p:pic>
    </p:spTree>
    <p:extLst>
      <p:ext uri="{BB962C8B-B14F-4D97-AF65-F5344CB8AC3E}">
        <p14:creationId xmlns:p14="http://schemas.microsoft.com/office/powerpoint/2010/main" val="41248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1000"/>
                                        <p:tgtEl>
                                          <p:spTgt spid="17"/>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1000"/>
                                        <p:tgtEl>
                                          <p:spTgt spid="18"/>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1000"/>
                                        <p:tgtEl>
                                          <p:spTgt spid="19"/>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1000"/>
                                        <p:tgtEl>
                                          <p:spTgt spid="14"/>
                                        </p:tgtEl>
                                      </p:cBhvr>
                                    </p:animEffect>
                                  </p:childTnLst>
                                </p:cTn>
                              </p:par>
                            </p:childTnLst>
                          </p:cTn>
                        </p:par>
                        <p:par>
                          <p:cTn id="47" fill="hold">
                            <p:stCondLst>
                              <p:cond delay="5500"/>
                            </p:stCondLst>
                            <p:childTnLst>
                              <p:par>
                                <p:cTn id="48" presetID="22" presetClass="entr" presetSubtype="1"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up)">
                                      <p:cBhvr>
                                        <p:cTn id="50" dur="1000"/>
                                        <p:tgtEl>
                                          <p:spTgt spid="20"/>
                                        </p:tgtEl>
                                      </p:cBhvr>
                                    </p:animEffect>
                                  </p:childTnLst>
                                </p:cTn>
                              </p:par>
                              <p:par>
                                <p:cTn id="51" presetID="22" presetClass="entr" presetSubtype="8"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1000"/>
                                        <p:tgtEl>
                                          <p:spTgt spid="13"/>
                                        </p:tgtEl>
                                      </p:cBhvr>
                                    </p:animEffect>
                                  </p:childTnLst>
                                </p:cTn>
                              </p:par>
                            </p:childTnLst>
                          </p:cTn>
                        </p:par>
                        <p:par>
                          <p:cTn id="54" fill="hold">
                            <p:stCondLst>
                              <p:cond delay="6500"/>
                            </p:stCondLst>
                            <p:childTnLst>
                              <p:par>
                                <p:cTn id="55" presetID="22" presetClass="entr" presetSubtype="1"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par>
                                <p:cTn id="58" presetID="22" presetClass="entr" presetSubtype="8"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1000"/>
                                        <p:tgtEl>
                                          <p:spTgt spid="12"/>
                                        </p:tgtEl>
                                      </p:cBhvr>
                                    </p:animEffect>
                                  </p:childTnLst>
                                </p:cTn>
                              </p:par>
                              <p:par>
                                <p:cTn id="61" presetID="22" presetClass="entr" presetSubtype="8"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1000"/>
                                        <p:tgtEl>
                                          <p:spTgt spid="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1000"/>
                                        <p:tgtEl>
                                          <p:spTgt spid="11"/>
                                        </p:tgtEl>
                                      </p:cBhvr>
                                    </p:animEffect>
                                  </p:childTnLst>
                                </p:cTn>
                              </p:par>
                              <p:par>
                                <p:cTn id="68" presetID="22" presetClass="entr" presetSubtype="1"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product of labor</a:t>
            </a:r>
            <a:endParaRPr lang="en-US" dirty="0"/>
          </a:p>
        </p:txBody>
      </p:sp>
      <p:sp>
        <p:nvSpPr>
          <p:cNvPr id="3" name="Text Placeholder 2"/>
          <p:cNvSpPr>
            <a:spLocks noGrp="1"/>
          </p:cNvSpPr>
          <p:nvPr>
            <p:ph type="body" sz="quarter" idx="11"/>
          </p:nvPr>
        </p:nvSpPr>
        <p:spPr/>
        <p:txBody>
          <a:bodyPr/>
          <a:lstStyle/>
          <a:p>
            <a:pPr>
              <a:spcBef>
                <a:spcPts val="0"/>
              </a:spcBef>
              <a:spcAft>
                <a:spcPts val="1200"/>
              </a:spcAft>
            </a:pPr>
            <a:r>
              <a:rPr lang="en-US" dirty="0"/>
              <a:t>Another useful indication of output is the </a:t>
            </a:r>
            <a:r>
              <a:rPr lang="en-US" b="1" i="1" dirty="0"/>
              <a:t>average product of labor</a:t>
            </a:r>
            <a:r>
              <a:rPr lang="en-US" dirty="0"/>
              <a:t>, calculated as the total output produced by a firm divided by the quantity of workers.</a:t>
            </a:r>
          </a:p>
          <a:p>
            <a:pPr>
              <a:spcBef>
                <a:spcPts val="0"/>
              </a:spcBef>
              <a:spcAft>
                <a:spcPts val="1200"/>
              </a:spcAft>
            </a:pPr>
            <a:r>
              <a:rPr lang="en-US" dirty="0"/>
              <a:t>With 3 workers, the restaurant can produce 550 pizzas, giving an average product of labor of</a:t>
            </a:r>
          </a:p>
          <a:p>
            <a:pPr>
              <a:spcBef>
                <a:spcPts val="0"/>
              </a:spcBef>
              <a:spcAft>
                <a:spcPts val="1200"/>
              </a:spcAft>
            </a:pPr>
            <a:r>
              <a:rPr lang="en-US" dirty="0"/>
              <a:t>		550 / 3 = 183.3</a:t>
            </a:r>
          </a:p>
          <a:p>
            <a:pPr>
              <a:spcBef>
                <a:spcPts val="0"/>
              </a:spcBef>
              <a:spcAft>
                <a:spcPts val="1200"/>
              </a:spcAft>
            </a:pPr>
            <a:r>
              <a:rPr lang="en-US" dirty="0"/>
              <a:t>A useful way to think about this is that </a:t>
            </a:r>
            <a:r>
              <a:rPr lang="en-US" i="1" dirty="0"/>
              <a:t>the average product of labor is the average of the marginal products of labor</a:t>
            </a:r>
            <a:r>
              <a:rPr lang="en-US" dirty="0"/>
              <a:t>.</a:t>
            </a:r>
          </a:p>
          <a:p>
            <a:pPr>
              <a:spcBef>
                <a:spcPts val="0"/>
              </a:spcBef>
              <a:spcAft>
                <a:spcPts val="1200"/>
              </a:spcAft>
            </a:pPr>
            <a:r>
              <a:rPr lang="en-US" dirty="0"/>
              <a:t>The first three workers give 200, 250, and 100 additional pizzas respectively</a:t>
            </a:r>
            <a:r>
              <a:rPr lang="en-US" dirty="0" smtClean="0"/>
              <a:t>:</a:t>
            </a:r>
            <a:endParaRPr lang="en-US" dirty="0"/>
          </a:p>
        </p:txBody>
      </p:sp>
      <p:pic>
        <p:nvPicPr>
          <p:cNvPr id="5" name="Picture 11" descr="UNF10-1"/>
          <p:cNvPicPr>
            <a:picLocks noChangeAspect="1" noChangeArrowheads="1"/>
          </p:cNvPicPr>
          <p:nvPr/>
        </p:nvPicPr>
        <p:blipFill>
          <a:blip r:embed="rId2"/>
          <a:srcRect/>
          <a:stretch>
            <a:fillRect/>
          </a:stretch>
        </p:blipFill>
        <p:spPr bwMode="auto">
          <a:xfrm>
            <a:off x="414338" y="4889499"/>
            <a:ext cx="8209423" cy="1825625"/>
          </a:xfrm>
          <a:prstGeom prst="rect">
            <a:avLst/>
          </a:prstGeom>
          <a:noFill/>
          <a:ln w="9525">
            <a:noFill/>
            <a:miter lim="800000"/>
            <a:headEnd/>
            <a:tailEnd/>
          </a:ln>
        </p:spPr>
      </p:pic>
    </p:spTree>
    <p:extLst>
      <p:ext uri="{BB962C8B-B14F-4D97-AF65-F5344CB8AC3E}">
        <p14:creationId xmlns:p14="http://schemas.microsoft.com/office/powerpoint/2010/main" val="294737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and marginal product of labor</a:t>
            </a:r>
            <a:endParaRPr lang="en-US" dirty="0"/>
          </a:p>
        </p:txBody>
      </p:sp>
      <p:sp>
        <p:nvSpPr>
          <p:cNvPr id="5"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With only two workers, the average product of labor was</a:t>
            </a:r>
          </a:p>
          <a:p>
            <a:pPr>
              <a:spcBef>
                <a:spcPts val="0"/>
              </a:spcBef>
              <a:spcAft>
                <a:spcPts val="1200"/>
              </a:spcAft>
            </a:pPr>
            <a:r>
              <a:rPr lang="en-US" dirty="0"/>
              <a:t>	450 / 2 = 225</a:t>
            </a:r>
          </a:p>
          <a:p>
            <a:pPr>
              <a:spcBef>
                <a:spcPts val="0"/>
              </a:spcBef>
              <a:spcAft>
                <a:spcPts val="1200"/>
              </a:spcAft>
            </a:pPr>
            <a:r>
              <a:rPr lang="en-US" dirty="0"/>
              <a:t>So the third worker made the average product of labor go down.</a:t>
            </a:r>
          </a:p>
          <a:p>
            <a:pPr>
              <a:spcBef>
                <a:spcPts val="0"/>
              </a:spcBef>
              <a:spcAft>
                <a:spcPts val="1200"/>
              </a:spcAft>
            </a:pPr>
            <a:endParaRPr lang="en-US" dirty="0"/>
          </a:p>
          <a:p>
            <a:pPr>
              <a:spcBef>
                <a:spcPts val="0"/>
              </a:spcBef>
              <a:spcAft>
                <a:spcPts val="1200"/>
              </a:spcAft>
            </a:pPr>
            <a:r>
              <a:rPr lang="en-US" dirty="0"/>
              <a:t>This happened because the third worker produced </a:t>
            </a:r>
            <a:r>
              <a:rPr lang="en-US" i="1" dirty="0"/>
              <a:t>less (marginal) output than the average of the previous workers</a:t>
            </a:r>
            <a:r>
              <a:rPr lang="en-US" dirty="0"/>
              <a:t>.</a:t>
            </a:r>
          </a:p>
          <a:p>
            <a:pPr>
              <a:spcBef>
                <a:spcPts val="0"/>
              </a:spcBef>
              <a:spcAft>
                <a:spcPts val="1200"/>
              </a:spcAft>
            </a:pPr>
            <a:endParaRPr lang="en-US" dirty="0"/>
          </a:p>
          <a:p>
            <a:pPr>
              <a:spcBef>
                <a:spcPts val="0"/>
              </a:spcBef>
              <a:spcAft>
                <a:spcPts val="1200"/>
              </a:spcAft>
            </a:pPr>
            <a:r>
              <a:rPr lang="en-US" dirty="0"/>
              <a:t>If the next worker produces more (marginal) output than the average, then the average product will rise instead.</a:t>
            </a:r>
          </a:p>
          <a:p>
            <a:pPr>
              <a:spcBef>
                <a:spcPts val="0"/>
              </a:spcBef>
              <a:spcAft>
                <a:spcPts val="1200"/>
              </a:spcAft>
            </a:pPr>
            <a:endParaRPr lang="en-US" dirty="0"/>
          </a:p>
          <a:p>
            <a:pPr>
              <a:spcBef>
                <a:spcPts val="0"/>
              </a:spcBef>
              <a:spcAft>
                <a:spcPts val="1200"/>
              </a:spcAft>
            </a:pPr>
            <a:r>
              <a:rPr lang="en-US" dirty="0"/>
              <a:t>The next slide illustrates this idea using college grade point averages (GPAs</a:t>
            </a:r>
            <a:r>
              <a:rPr lang="en-US" dirty="0" smtClean="0"/>
              <a:t>).</a:t>
            </a:r>
            <a:endParaRPr lang="en-US" dirty="0"/>
          </a:p>
        </p:txBody>
      </p:sp>
    </p:spTree>
    <p:extLst>
      <p:ext uri="{BB962C8B-B14F-4D97-AF65-F5344CB8AC3E}">
        <p14:creationId xmlns:p14="http://schemas.microsoft.com/office/powerpoint/2010/main" val="25336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left)">
                                      <p:cBhvr>
                                        <p:cTn id="24" dur="500"/>
                                        <p:tgtEl>
                                          <p:spTgt spid="5">
                                            <p:txEl>
                                              <p:pRg st="6" end="6"/>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wipe(left)">
                                      <p:cBhvr>
                                        <p:cTn id="2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GPAs as a metaphor for production</a:t>
            </a:r>
            <a:endParaRPr lang="en-US" dirty="0"/>
          </a:p>
        </p:txBody>
      </p:sp>
      <p:sp>
        <p:nvSpPr>
          <p:cNvPr id="6" name="Text Placeholder 2"/>
          <p:cNvSpPr>
            <a:spLocks noGrp="1"/>
          </p:cNvSpPr>
          <p:nvPr>
            <p:ph type="body" sz="quarter" idx="11"/>
          </p:nvPr>
        </p:nvSpPr>
        <p:spPr>
          <a:xfrm>
            <a:off x="152400" y="838199"/>
            <a:ext cx="3048000" cy="5764213"/>
          </a:xfrm>
        </p:spPr>
        <p:txBody>
          <a:bodyPr/>
          <a:lstStyle/>
          <a:p>
            <a:pPr>
              <a:spcBef>
                <a:spcPts val="0"/>
              </a:spcBef>
              <a:spcAft>
                <a:spcPts val="1200"/>
              </a:spcAft>
            </a:pPr>
            <a:r>
              <a:rPr lang="en-US" dirty="0"/>
              <a:t>Paul’s semester GPA starts off poorly, rises, then eventually falls in his senior year.</a:t>
            </a:r>
          </a:p>
          <a:p>
            <a:pPr>
              <a:spcBef>
                <a:spcPts val="0"/>
              </a:spcBef>
              <a:spcAft>
                <a:spcPts val="1200"/>
              </a:spcAft>
            </a:pPr>
            <a:r>
              <a:rPr lang="en-US" dirty="0"/>
              <a:t>His cumulative GPA follows his semester GPA upward, as long as the semester GPA is higher than the cumulative GPA.</a:t>
            </a:r>
          </a:p>
          <a:p>
            <a:pPr>
              <a:spcBef>
                <a:spcPts val="0"/>
              </a:spcBef>
              <a:spcAft>
                <a:spcPts val="1200"/>
              </a:spcAft>
            </a:pPr>
            <a:r>
              <a:rPr lang="en-US" dirty="0"/>
              <a:t>When his semester GPA dips down below the cumulative GPA, the cumulative GPA starts to head down also</a:t>
            </a:r>
            <a:r>
              <a:rPr lang="en-US" dirty="0" smtClean="0"/>
              <a:t>.</a:t>
            </a:r>
            <a:endParaRPr lang="en-US" dirty="0"/>
          </a:p>
        </p:txBody>
      </p:sp>
      <p:sp>
        <p:nvSpPr>
          <p:cNvPr id="7" name="Text Placeholder 3"/>
          <p:cNvSpPr>
            <a:spLocks noGrp="1"/>
          </p:cNvSpPr>
          <p:nvPr>
            <p:ph type="body" sz="quarter" idx="12"/>
          </p:nvPr>
        </p:nvSpPr>
        <p:spPr>
          <a:xfrm>
            <a:off x="7086601" y="1295400"/>
            <a:ext cx="1676400" cy="609600"/>
          </a:xfrm>
        </p:spPr>
        <p:txBody>
          <a:bodyPr/>
          <a:lstStyle/>
          <a:p>
            <a:r>
              <a:rPr lang="en-US" dirty="0" smtClean="0"/>
              <a:t>Marginal and average GPAs</a:t>
            </a:r>
            <a:endParaRPr lang="en-US" dirty="0"/>
          </a:p>
        </p:txBody>
      </p:sp>
      <p:sp>
        <p:nvSpPr>
          <p:cNvPr id="8" name="Text Placeholder 4"/>
          <p:cNvSpPr>
            <a:spLocks noGrp="1"/>
          </p:cNvSpPr>
          <p:nvPr>
            <p:ph type="body" sz="quarter" idx="13"/>
          </p:nvPr>
        </p:nvSpPr>
        <p:spPr>
          <a:xfrm>
            <a:off x="7086600" y="914400"/>
            <a:ext cx="1352550" cy="381000"/>
          </a:xfrm>
        </p:spPr>
        <p:txBody>
          <a:bodyPr/>
          <a:lstStyle/>
          <a:p>
            <a:r>
              <a:rPr lang="en-US" dirty="0" smtClean="0"/>
              <a:t>Figure 11.3</a:t>
            </a:r>
            <a:endParaRPr lang="en-US" dirty="0"/>
          </a:p>
        </p:txBody>
      </p:sp>
      <p:pic>
        <p:nvPicPr>
          <p:cNvPr id="9" name="Picture 8" descr="Fig11.3ppt7.gif"/>
          <p:cNvPicPr>
            <a:picLocks noChangeAspect="1"/>
          </p:cNvPicPr>
          <p:nvPr/>
        </p:nvPicPr>
        <p:blipFill>
          <a:blip r:embed="rId3"/>
          <a:srcRect/>
          <a:stretch>
            <a:fillRect/>
          </a:stretch>
        </p:blipFill>
        <p:spPr bwMode="auto">
          <a:xfrm>
            <a:off x="2895600" y="2962020"/>
            <a:ext cx="4994320" cy="3621343"/>
          </a:xfrm>
          <a:prstGeom prst="rect">
            <a:avLst/>
          </a:prstGeom>
          <a:noFill/>
          <a:ln w="9525">
            <a:noFill/>
            <a:miter lim="800000"/>
            <a:headEnd/>
            <a:tailEnd/>
          </a:ln>
        </p:spPr>
      </p:pic>
      <p:pic>
        <p:nvPicPr>
          <p:cNvPr id="10" name="Picture 9" descr="Fig11.3ppt8.gif"/>
          <p:cNvPicPr>
            <a:picLocks noChangeAspect="1"/>
          </p:cNvPicPr>
          <p:nvPr/>
        </p:nvPicPr>
        <p:blipFill>
          <a:blip r:embed="rId4"/>
          <a:srcRect/>
          <a:stretch>
            <a:fillRect/>
          </a:stretch>
        </p:blipFill>
        <p:spPr bwMode="auto">
          <a:xfrm>
            <a:off x="2895600" y="2962020"/>
            <a:ext cx="4994320" cy="3621343"/>
          </a:xfrm>
          <a:prstGeom prst="rect">
            <a:avLst/>
          </a:prstGeom>
          <a:noFill/>
          <a:ln w="9525">
            <a:noFill/>
            <a:miter lim="800000"/>
            <a:headEnd/>
            <a:tailEnd/>
          </a:ln>
        </p:spPr>
      </p:pic>
      <p:pic>
        <p:nvPicPr>
          <p:cNvPr id="11" name="Picture 10" descr="Fig11.3ppt1.gif"/>
          <p:cNvPicPr>
            <a:picLocks noChangeAspect="1"/>
          </p:cNvPicPr>
          <p:nvPr/>
        </p:nvPicPr>
        <p:blipFill>
          <a:blip r:embed="rId5"/>
          <a:srcRect/>
          <a:stretch>
            <a:fillRect/>
          </a:stretch>
        </p:blipFill>
        <p:spPr bwMode="auto">
          <a:xfrm>
            <a:off x="3479845" y="666824"/>
            <a:ext cx="4524375" cy="2782813"/>
          </a:xfrm>
          <a:prstGeom prst="rect">
            <a:avLst/>
          </a:prstGeom>
          <a:noFill/>
          <a:ln w="9525">
            <a:noFill/>
            <a:miter lim="800000"/>
            <a:headEnd/>
            <a:tailEnd/>
          </a:ln>
        </p:spPr>
      </p:pic>
      <p:pic>
        <p:nvPicPr>
          <p:cNvPr id="12" name="Picture 11" descr="Fig11.3ppt2.gif"/>
          <p:cNvPicPr>
            <a:picLocks noChangeAspect="1"/>
          </p:cNvPicPr>
          <p:nvPr/>
        </p:nvPicPr>
        <p:blipFill>
          <a:blip r:embed="rId6"/>
          <a:srcRect/>
          <a:stretch>
            <a:fillRect/>
          </a:stretch>
        </p:blipFill>
        <p:spPr bwMode="auto">
          <a:xfrm>
            <a:off x="2895600" y="2962641"/>
            <a:ext cx="4994320" cy="3639772"/>
          </a:xfrm>
          <a:prstGeom prst="rect">
            <a:avLst/>
          </a:prstGeom>
          <a:noFill/>
          <a:ln w="9525">
            <a:noFill/>
            <a:miter lim="800000"/>
            <a:headEnd/>
            <a:tailEnd/>
          </a:ln>
        </p:spPr>
      </p:pic>
      <p:pic>
        <p:nvPicPr>
          <p:cNvPr id="13" name="Picture 12" descr="Fig11.3ppt3.gif"/>
          <p:cNvPicPr>
            <a:picLocks noChangeAspect="1"/>
          </p:cNvPicPr>
          <p:nvPr/>
        </p:nvPicPr>
        <p:blipFill>
          <a:blip r:embed="rId7"/>
          <a:srcRect/>
          <a:stretch>
            <a:fillRect/>
          </a:stretch>
        </p:blipFill>
        <p:spPr bwMode="auto">
          <a:xfrm>
            <a:off x="3479845" y="666824"/>
            <a:ext cx="4524375" cy="2782813"/>
          </a:xfrm>
          <a:prstGeom prst="rect">
            <a:avLst/>
          </a:prstGeom>
          <a:noFill/>
          <a:ln w="9525">
            <a:noFill/>
            <a:miter lim="800000"/>
            <a:headEnd/>
            <a:tailEnd/>
          </a:ln>
        </p:spPr>
      </p:pic>
      <p:pic>
        <p:nvPicPr>
          <p:cNvPr id="14" name="Picture 13" descr="Fig11.3ppt4.gif"/>
          <p:cNvPicPr>
            <a:picLocks noChangeAspect="1"/>
          </p:cNvPicPr>
          <p:nvPr/>
        </p:nvPicPr>
        <p:blipFill>
          <a:blip r:embed="rId8"/>
          <a:srcRect/>
          <a:stretch>
            <a:fillRect/>
          </a:stretch>
        </p:blipFill>
        <p:spPr bwMode="auto">
          <a:xfrm>
            <a:off x="2895600" y="2962020"/>
            <a:ext cx="4994320" cy="3621343"/>
          </a:xfrm>
          <a:prstGeom prst="rect">
            <a:avLst/>
          </a:prstGeom>
          <a:noFill/>
          <a:ln w="9525">
            <a:noFill/>
            <a:miter lim="800000"/>
            <a:headEnd/>
            <a:tailEnd/>
          </a:ln>
        </p:spPr>
      </p:pic>
      <p:pic>
        <p:nvPicPr>
          <p:cNvPr id="15" name="Picture 14" descr="Fig11.3ppt5.gif"/>
          <p:cNvPicPr>
            <a:picLocks noChangeAspect="1"/>
          </p:cNvPicPr>
          <p:nvPr/>
        </p:nvPicPr>
        <p:blipFill>
          <a:blip r:embed="rId9"/>
          <a:srcRect/>
          <a:stretch>
            <a:fillRect/>
          </a:stretch>
        </p:blipFill>
        <p:spPr bwMode="auto">
          <a:xfrm>
            <a:off x="3479845" y="666824"/>
            <a:ext cx="4524375" cy="2782813"/>
          </a:xfrm>
          <a:prstGeom prst="rect">
            <a:avLst/>
          </a:prstGeom>
          <a:noFill/>
          <a:ln w="9525">
            <a:noFill/>
            <a:miter lim="800000"/>
            <a:headEnd/>
            <a:tailEnd/>
          </a:ln>
        </p:spPr>
      </p:pic>
      <p:pic>
        <p:nvPicPr>
          <p:cNvPr id="16" name="Picture 15" descr="Fig11.3ppt6.gif"/>
          <p:cNvPicPr>
            <a:picLocks noChangeAspect="1"/>
          </p:cNvPicPr>
          <p:nvPr/>
        </p:nvPicPr>
        <p:blipFill>
          <a:blip r:embed="rId10"/>
          <a:srcRect/>
          <a:stretch>
            <a:fillRect/>
          </a:stretch>
        </p:blipFill>
        <p:spPr bwMode="auto">
          <a:xfrm>
            <a:off x="2895600" y="2962020"/>
            <a:ext cx="4994320" cy="3621343"/>
          </a:xfrm>
          <a:prstGeom prst="rect">
            <a:avLst/>
          </a:prstGeom>
          <a:noFill/>
          <a:ln w="9525">
            <a:noFill/>
            <a:miter lim="800000"/>
            <a:headEnd/>
            <a:tailEnd/>
          </a:ln>
        </p:spPr>
      </p:pic>
      <p:pic>
        <p:nvPicPr>
          <p:cNvPr id="17" name="Picture 16" descr="Fig11.3ppt9.gif"/>
          <p:cNvPicPr>
            <a:picLocks noChangeAspect="1"/>
          </p:cNvPicPr>
          <p:nvPr/>
        </p:nvPicPr>
        <p:blipFill>
          <a:blip r:embed="rId11"/>
          <a:srcRect/>
          <a:stretch>
            <a:fillRect/>
          </a:stretch>
        </p:blipFill>
        <p:spPr bwMode="auto">
          <a:xfrm>
            <a:off x="3479845" y="666824"/>
            <a:ext cx="4524375" cy="2782813"/>
          </a:xfrm>
          <a:prstGeom prst="rect">
            <a:avLst/>
          </a:prstGeom>
          <a:noFill/>
          <a:ln w="9525">
            <a:noFill/>
            <a:miter lim="800000"/>
            <a:headEnd/>
            <a:tailEnd/>
          </a:ln>
        </p:spPr>
      </p:pic>
      <p:pic>
        <p:nvPicPr>
          <p:cNvPr id="18" name="Picture 17" descr="Fig11.3ppt10.gif"/>
          <p:cNvPicPr>
            <a:picLocks noChangeAspect="1"/>
          </p:cNvPicPr>
          <p:nvPr/>
        </p:nvPicPr>
        <p:blipFill>
          <a:blip r:embed="rId12"/>
          <a:srcRect/>
          <a:stretch>
            <a:fillRect/>
          </a:stretch>
        </p:blipFill>
        <p:spPr bwMode="auto">
          <a:xfrm>
            <a:off x="3479845" y="666824"/>
            <a:ext cx="4524375" cy="2782813"/>
          </a:xfrm>
          <a:prstGeom prst="rect">
            <a:avLst/>
          </a:prstGeom>
          <a:noFill/>
          <a:ln w="9525">
            <a:noFill/>
            <a:miter lim="800000"/>
            <a:headEnd/>
            <a:tailEnd/>
          </a:ln>
        </p:spPr>
      </p:pic>
    </p:spTree>
    <p:extLst>
      <p:ext uri="{BB962C8B-B14F-4D97-AF65-F5344CB8AC3E}">
        <p14:creationId xmlns:p14="http://schemas.microsoft.com/office/powerpoint/2010/main" val="11016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1000"/>
                                        <p:tgtEl>
                                          <p:spTgt spid="13"/>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left)">
                                      <p:cBhvr>
                                        <p:cTn id="31" dur="500"/>
                                        <p:tgtEl>
                                          <p:spTgt spid="6">
                                            <p:txEl>
                                              <p:pRg st="1" end="1"/>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1000"/>
                                        <p:tgtEl>
                                          <p:spTgt spid="15"/>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1000"/>
                                        <p:tgtEl>
                                          <p:spTgt spid="16"/>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000"/>
                                        <p:tgtEl>
                                          <p:spTgt spid="10"/>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wipe(left)">
                                      <p:cBhvr>
                                        <p:cTn id="51" dur="500"/>
                                        <p:tgtEl>
                                          <p:spTgt spid="6">
                                            <p:txEl>
                                              <p:pRg st="2" end="2"/>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Relationship between Short-Run Production and Short-Run </a:t>
            </a:r>
            <a:r>
              <a:rPr lang="en-US" dirty="0" smtClean="0">
                <a:solidFill>
                  <a:srgbClr val="0066B3"/>
                </a:solidFill>
              </a:rPr>
              <a:t>Cost</a:t>
            </a:r>
            <a:endParaRPr lang="en-US" dirty="0"/>
          </a:p>
        </p:txBody>
      </p:sp>
      <p:sp>
        <p:nvSpPr>
          <p:cNvPr id="3" name="Content Placeholder 2"/>
          <p:cNvSpPr>
            <a:spLocks noGrp="1"/>
          </p:cNvSpPr>
          <p:nvPr>
            <p:ph sz="quarter" idx="10"/>
          </p:nvPr>
        </p:nvSpPr>
        <p:spPr/>
        <p:txBody>
          <a:bodyPr/>
          <a:lstStyle/>
          <a:p>
            <a:r>
              <a:rPr lang="en-US" dirty="0" smtClean="0"/>
              <a:t>11.4</a:t>
            </a:r>
            <a:endParaRPr lang="en-US" dirty="0"/>
          </a:p>
        </p:txBody>
      </p:sp>
      <p:sp>
        <p:nvSpPr>
          <p:cNvPr id="4" name="Text Placeholder 3"/>
          <p:cNvSpPr>
            <a:spLocks noGrp="1"/>
          </p:cNvSpPr>
          <p:nvPr>
            <p:ph type="body" sz="quarter" idx="11"/>
          </p:nvPr>
        </p:nvSpPr>
        <p:spPr/>
        <p:txBody>
          <a:bodyPr/>
          <a:lstStyle/>
          <a:p>
            <a:r>
              <a:rPr lang="en-US" dirty="0"/>
              <a:t>Explain and illustrate the relationship between marginal cost and average total cost</a:t>
            </a:r>
            <a:r>
              <a:rPr lang="en-US" dirty="0" smtClean="0"/>
              <a:t>.</a:t>
            </a:r>
            <a:endParaRPr lang="en-US" dirty="0"/>
          </a:p>
        </p:txBody>
      </p:sp>
    </p:spTree>
    <p:extLst>
      <p:ext uri="{BB962C8B-B14F-4D97-AF65-F5344CB8AC3E}">
        <p14:creationId xmlns:p14="http://schemas.microsoft.com/office/powerpoint/2010/main" val="1646957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and marginal costs of production</a:t>
            </a:r>
            <a:endParaRPr lang="en-US" dirty="0"/>
          </a:p>
        </p:txBody>
      </p:sp>
      <p:sp>
        <p:nvSpPr>
          <p:cNvPr id="6" name="Text Placeholder 2"/>
          <p:cNvSpPr>
            <a:spLocks noGrp="1"/>
          </p:cNvSpPr>
          <p:nvPr>
            <p:ph type="body" sz="quarter" idx="11"/>
          </p:nvPr>
        </p:nvSpPr>
        <p:spPr>
          <a:xfrm>
            <a:off x="152400" y="838200"/>
            <a:ext cx="8839200" cy="1600200"/>
          </a:xfrm>
        </p:spPr>
        <p:txBody>
          <a:bodyPr/>
          <a:lstStyle/>
          <a:p>
            <a:pPr>
              <a:spcBef>
                <a:spcPts val="0"/>
              </a:spcBef>
              <a:spcAft>
                <a:spcPts val="1200"/>
              </a:spcAft>
            </a:pPr>
            <a:r>
              <a:rPr lang="en-US" dirty="0"/>
              <a:t>We have already seen the </a:t>
            </a:r>
            <a:r>
              <a:rPr lang="en-US" i="1" dirty="0"/>
              <a:t>average total cost</a:t>
            </a:r>
            <a:r>
              <a:rPr lang="en-US" dirty="0"/>
              <a:t>: total cost divided by output.</a:t>
            </a:r>
          </a:p>
          <a:p>
            <a:pPr>
              <a:spcBef>
                <a:spcPts val="0"/>
              </a:spcBef>
              <a:spcAft>
                <a:spcPts val="1200"/>
              </a:spcAft>
            </a:pPr>
            <a:r>
              <a:rPr lang="en-US" dirty="0"/>
              <a:t>We can also define the </a:t>
            </a:r>
            <a:r>
              <a:rPr lang="en-US" b="1" i="1" dirty="0"/>
              <a:t>marginal cost</a:t>
            </a:r>
            <a:r>
              <a:rPr lang="en-US" dirty="0"/>
              <a:t> as the change in a firm’s total cost from producing one more unit of a good or service; in symbols</a:t>
            </a:r>
            <a:r>
              <a:rPr lang="en-US" dirty="0" smtClean="0"/>
              <a:t>,</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709981336"/>
              </p:ext>
            </p:extLst>
          </p:nvPr>
        </p:nvGraphicFramePr>
        <p:xfrm>
          <a:off x="2211388" y="2441575"/>
          <a:ext cx="1622425" cy="906463"/>
        </p:xfrm>
        <a:graphic>
          <a:graphicData uri="http://schemas.openxmlformats.org/presentationml/2006/ole">
            <mc:AlternateContent xmlns:mc="http://schemas.openxmlformats.org/markup-compatibility/2006">
              <mc:Choice xmlns:v="urn:schemas-microsoft-com:vml" Requires="v">
                <p:oleObj spid="_x0000_s8209" name="Equation" r:id="rId3" imgW="977476" imgH="545863" progId="">
                  <p:embed/>
                </p:oleObj>
              </mc:Choice>
              <mc:Fallback>
                <p:oleObj name="Equation" r:id="rId3" imgW="977476" imgH="5458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388" y="2441575"/>
                        <a:ext cx="16224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5"/>
          <p:cNvSpPr>
            <a:spLocks noChangeArrowheads="1"/>
          </p:cNvSpPr>
          <p:nvPr/>
        </p:nvSpPr>
        <p:spPr bwMode="auto">
          <a:xfrm>
            <a:off x="228600" y="3505200"/>
            <a:ext cx="1981200" cy="2971799"/>
          </a:xfrm>
          <a:prstGeom prst="rect">
            <a:avLst/>
          </a:prstGeom>
          <a:noFill/>
          <a:ln w="9525">
            <a:noFill/>
            <a:miter lim="800000"/>
            <a:headEnd/>
            <a:tailEnd/>
          </a:ln>
        </p:spPr>
        <p:txBody>
          <a:bodyPr/>
          <a:lstStyle/>
          <a:p>
            <a:pPr>
              <a:spcBef>
                <a:spcPts val="0"/>
              </a:spcBef>
              <a:spcAft>
                <a:spcPts val="1200"/>
              </a:spcAft>
            </a:pPr>
            <a:r>
              <a:rPr lang="en-US" sz="2200" dirty="0" smtClean="0"/>
              <a:t>The </a:t>
            </a:r>
            <a:r>
              <a:rPr lang="el-GR" sz="2200" i="1" dirty="0" smtClean="0"/>
              <a:t>Δ</a:t>
            </a:r>
            <a:r>
              <a:rPr lang="en-US" sz="2200" i="1" dirty="0" smtClean="0"/>
              <a:t>Q </a:t>
            </a:r>
            <a:r>
              <a:rPr lang="en-US" sz="2200" dirty="0" smtClean="0"/>
              <a:t>is generally needed, because we don’t see quantity increasing by only one unit at a time.</a:t>
            </a:r>
            <a:endParaRPr lang="en-US" sz="2200" i="1" dirty="0" smtClean="0"/>
          </a:p>
        </p:txBody>
      </p:sp>
      <p:pic>
        <p:nvPicPr>
          <p:cNvPr id="9" name="Picture 8" descr="Fig10-4_Table_PPT.gif"/>
          <p:cNvPicPr>
            <a:picLocks noChangeAspect="1"/>
          </p:cNvPicPr>
          <p:nvPr/>
        </p:nvPicPr>
        <p:blipFill>
          <a:blip r:embed="rId5"/>
          <a:srcRect/>
          <a:stretch>
            <a:fillRect/>
          </a:stretch>
        </p:blipFill>
        <p:spPr bwMode="auto">
          <a:xfrm>
            <a:off x="2209800" y="3421633"/>
            <a:ext cx="6629400" cy="3131567"/>
          </a:xfrm>
          <a:prstGeom prst="rect">
            <a:avLst/>
          </a:prstGeom>
          <a:noFill/>
          <a:ln w="9525">
            <a:noFill/>
            <a:miter lim="800000"/>
            <a:headEnd/>
            <a:tailEnd/>
          </a:ln>
        </p:spPr>
      </p:pic>
    </p:spTree>
    <p:extLst>
      <p:ext uri="{BB962C8B-B14F-4D97-AF65-F5344CB8AC3E}">
        <p14:creationId xmlns:p14="http://schemas.microsoft.com/office/powerpoint/2010/main" val="13842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average and marginal costs</a:t>
            </a:r>
            <a:endParaRPr lang="en-US" dirty="0"/>
          </a:p>
        </p:txBody>
      </p:sp>
      <p:sp>
        <p:nvSpPr>
          <p:cNvPr id="6" name="Text Placeholder 2"/>
          <p:cNvSpPr>
            <a:spLocks noGrp="1"/>
          </p:cNvSpPr>
          <p:nvPr>
            <p:ph type="body" sz="quarter" idx="11"/>
          </p:nvPr>
        </p:nvSpPr>
        <p:spPr>
          <a:xfrm>
            <a:off x="152400" y="838200"/>
            <a:ext cx="3962400" cy="5638800"/>
          </a:xfrm>
        </p:spPr>
        <p:txBody>
          <a:bodyPr/>
          <a:lstStyle/>
          <a:p>
            <a:pPr>
              <a:spcAft>
                <a:spcPts val="1200"/>
              </a:spcAft>
            </a:pPr>
            <a:r>
              <a:rPr lang="en-US" dirty="0"/>
              <a:t>We can visualize the average and marginal costs of production with a graph.</a:t>
            </a:r>
          </a:p>
          <a:p>
            <a:pPr>
              <a:spcAft>
                <a:spcPts val="1200"/>
              </a:spcAft>
            </a:pPr>
            <a:r>
              <a:rPr lang="en-US" dirty="0"/>
              <a:t>The first two workers increase average production, and cause cost per unit to fall; the next four workers are less productive, resulting in high marginal costs of production.</a:t>
            </a:r>
          </a:p>
          <a:p>
            <a:pPr>
              <a:spcAft>
                <a:spcPts val="1200"/>
              </a:spcAft>
            </a:pPr>
            <a:r>
              <a:rPr lang="en-US" dirty="0"/>
              <a:t>Since the average cost of production “follows” the marginal cost down and then up, this generates a U-shaped average cost curve</a:t>
            </a:r>
            <a:r>
              <a:rPr lang="en-US" dirty="0" smtClean="0"/>
              <a:t>.</a:t>
            </a:r>
            <a:endParaRPr lang="en-US" dirty="0"/>
          </a:p>
        </p:txBody>
      </p:sp>
      <p:sp>
        <p:nvSpPr>
          <p:cNvPr id="7" name="Text Placeholder 3"/>
          <p:cNvSpPr>
            <a:spLocks noGrp="1"/>
          </p:cNvSpPr>
          <p:nvPr>
            <p:ph type="body" sz="quarter" idx="12"/>
          </p:nvPr>
        </p:nvSpPr>
        <p:spPr>
          <a:xfrm>
            <a:off x="4610101" y="6172200"/>
            <a:ext cx="3695699" cy="533400"/>
          </a:xfrm>
        </p:spPr>
        <p:txBody>
          <a:bodyPr/>
          <a:lstStyle/>
          <a:p>
            <a:r>
              <a:rPr lang="en-US" dirty="0" smtClean="0"/>
              <a:t>Jill Johnson’s marginal cost and average total cost of producing pizzas</a:t>
            </a:r>
            <a:endParaRPr lang="en-US" dirty="0"/>
          </a:p>
        </p:txBody>
      </p:sp>
      <p:sp>
        <p:nvSpPr>
          <p:cNvPr id="8" name="Text Placeholder 4"/>
          <p:cNvSpPr>
            <a:spLocks noGrp="1"/>
          </p:cNvSpPr>
          <p:nvPr>
            <p:ph type="body" sz="quarter" idx="13"/>
          </p:nvPr>
        </p:nvSpPr>
        <p:spPr>
          <a:xfrm>
            <a:off x="3276600" y="6172200"/>
            <a:ext cx="1352550" cy="381000"/>
          </a:xfrm>
        </p:spPr>
        <p:txBody>
          <a:bodyPr/>
          <a:lstStyle/>
          <a:p>
            <a:r>
              <a:rPr lang="en-US" dirty="0" smtClean="0"/>
              <a:t>Figure 11.4</a:t>
            </a:r>
            <a:endParaRPr lang="en-US" dirty="0"/>
          </a:p>
        </p:txBody>
      </p:sp>
      <p:pic>
        <p:nvPicPr>
          <p:cNvPr id="9" name="Picture 8" descr="Fig10-4_Figure_PPT_7.gif"/>
          <p:cNvPicPr>
            <a:picLocks noChangeAspect="1"/>
          </p:cNvPicPr>
          <p:nvPr/>
        </p:nvPicPr>
        <p:blipFill>
          <a:blip r:embed="rId3"/>
          <a:srcRect/>
          <a:stretch>
            <a:fillRect/>
          </a:stretch>
        </p:blipFill>
        <p:spPr bwMode="auto">
          <a:xfrm>
            <a:off x="4457700" y="2247900"/>
            <a:ext cx="4314825" cy="4238625"/>
          </a:xfrm>
          <a:prstGeom prst="rect">
            <a:avLst/>
          </a:prstGeom>
          <a:noFill/>
          <a:ln w="9525">
            <a:noFill/>
            <a:miter lim="800000"/>
            <a:headEnd/>
            <a:tailEnd/>
          </a:ln>
        </p:spPr>
      </p:pic>
      <p:pic>
        <p:nvPicPr>
          <p:cNvPr id="10" name="Picture 9" descr="Fig10-4_Figure_PPT_5.gif"/>
          <p:cNvPicPr>
            <a:picLocks noChangeAspect="1"/>
          </p:cNvPicPr>
          <p:nvPr/>
        </p:nvPicPr>
        <p:blipFill>
          <a:blip r:embed="rId4"/>
          <a:srcRect/>
          <a:stretch>
            <a:fillRect/>
          </a:stretch>
        </p:blipFill>
        <p:spPr bwMode="auto">
          <a:xfrm>
            <a:off x="4457700" y="2247900"/>
            <a:ext cx="4314825" cy="4238625"/>
          </a:xfrm>
          <a:prstGeom prst="rect">
            <a:avLst/>
          </a:prstGeom>
          <a:noFill/>
          <a:ln w="9525">
            <a:noFill/>
            <a:miter lim="800000"/>
            <a:headEnd/>
            <a:tailEnd/>
          </a:ln>
        </p:spPr>
      </p:pic>
      <p:pic>
        <p:nvPicPr>
          <p:cNvPr id="11" name="Picture 10" descr="Fig10-4_Figure_PPT_1.gif"/>
          <p:cNvPicPr>
            <a:picLocks noChangeAspect="1"/>
          </p:cNvPicPr>
          <p:nvPr/>
        </p:nvPicPr>
        <p:blipFill>
          <a:blip r:embed="rId5"/>
          <a:srcRect/>
          <a:stretch>
            <a:fillRect/>
          </a:stretch>
        </p:blipFill>
        <p:spPr bwMode="auto">
          <a:xfrm>
            <a:off x="4457700" y="2247900"/>
            <a:ext cx="4314825" cy="4238625"/>
          </a:xfrm>
          <a:prstGeom prst="rect">
            <a:avLst/>
          </a:prstGeom>
          <a:noFill/>
          <a:ln w="9525">
            <a:noFill/>
            <a:miter lim="800000"/>
            <a:headEnd/>
            <a:tailEnd/>
          </a:ln>
        </p:spPr>
      </p:pic>
      <p:pic>
        <p:nvPicPr>
          <p:cNvPr id="12" name="Picture 11" descr="Fig10-4_Figure_PPT_2.gif"/>
          <p:cNvPicPr>
            <a:picLocks noChangeAspect="1"/>
          </p:cNvPicPr>
          <p:nvPr/>
        </p:nvPicPr>
        <p:blipFill>
          <a:blip r:embed="rId6"/>
          <a:srcRect/>
          <a:stretch>
            <a:fillRect/>
          </a:stretch>
        </p:blipFill>
        <p:spPr bwMode="auto">
          <a:xfrm>
            <a:off x="4457700" y="2247900"/>
            <a:ext cx="4314825" cy="4238625"/>
          </a:xfrm>
          <a:prstGeom prst="rect">
            <a:avLst/>
          </a:prstGeom>
          <a:noFill/>
          <a:ln w="9525">
            <a:noFill/>
            <a:miter lim="800000"/>
            <a:headEnd/>
            <a:tailEnd/>
          </a:ln>
        </p:spPr>
      </p:pic>
      <p:pic>
        <p:nvPicPr>
          <p:cNvPr id="13" name="Picture 12" descr="Fig10-4_Figure_PPT_3.gif"/>
          <p:cNvPicPr>
            <a:picLocks noChangeAspect="1"/>
          </p:cNvPicPr>
          <p:nvPr/>
        </p:nvPicPr>
        <p:blipFill>
          <a:blip r:embed="rId7"/>
          <a:srcRect/>
          <a:stretch>
            <a:fillRect/>
          </a:stretch>
        </p:blipFill>
        <p:spPr bwMode="auto">
          <a:xfrm>
            <a:off x="4457700" y="2247900"/>
            <a:ext cx="4314825" cy="4238625"/>
          </a:xfrm>
          <a:prstGeom prst="rect">
            <a:avLst/>
          </a:prstGeom>
          <a:noFill/>
          <a:ln w="9525">
            <a:noFill/>
            <a:miter lim="800000"/>
            <a:headEnd/>
            <a:tailEnd/>
          </a:ln>
        </p:spPr>
      </p:pic>
      <p:pic>
        <p:nvPicPr>
          <p:cNvPr id="14" name="Picture 13" descr="Fig10-4_Figure_PPT_4.gif"/>
          <p:cNvPicPr>
            <a:picLocks noChangeAspect="1"/>
          </p:cNvPicPr>
          <p:nvPr/>
        </p:nvPicPr>
        <p:blipFill>
          <a:blip r:embed="rId8"/>
          <a:srcRect/>
          <a:stretch>
            <a:fillRect/>
          </a:stretch>
        </p:blipFill>
        <p:spPr bwMode="auto">
          <a:xfrm>
            <a:off x="4457700" y="2247900"/>
            <a:ext cx="4314825" cy="4238625"/>
          </a:xfrm>
          <a:prstGeom prst="rect">
            <a:avLst/>
          </a:prstGeom>
          <a:noFill/>
          <a:ln w="9525">
            <a:noFill/>
            <a:miter lim="800000"/>
            <a:headEnd/>
            <a:tailEnd/>
          </a:ln>
        </p:spPr>
      </p:pic>
      <p:pic>
        <p:nvPicPr>
          <p:cNvPr id="15" name="Picture 14" descr="Fig10-4_Figure_PPT_6.gif"/>
          <p:cNvPicPr>
            <a:picLocks noChangeAspect="1"/>
          </p:cNvPicPr>
          <p:nvPr/>
        </p:nvPicPr>
        <p:blipFill>
          <a:blip r:embed="rId9"/>
          <a:srcRect/>
          <a:stretch>
            <a:fillRect/>
          </a:stretch>
        </p:blipFill>
        <p:spPr bwMode="auto">
          <a:xfrm>
            <a:off x="4457700" y="2247900"/>
            <a:ext cx="4314825" cy="4238625"/>
          </a:xfrm>
          <a:prstGeom prst="rect">
            <a:avLst/>
          </a:prstGeom>
          <a:noFill/>
          <a:ln w="9525">
            <a:noFill/>
            <a:miter lim="800000"/>
            <a:headEnd/>
            <a:tailEnd/>
          </a:ln>
        </p:spPr>
      </p:pic>
      <p:pic>
        <p:nvPicPr>
          <p:cNvPr id="16" name="Picture 15" descr="Fig10-4_Table_PPT.gif"/>
          <p:cNvPicPr>
            <a:picLocks noChangeAspect="1"/>
          </p:cNvPicPr>
          <p:nvPr/>
        </p:nvPicPr>
        <p:blipFill>
          <a:blip r:embed="rId10"/>
          <a:srcRect/>
          <a:stretch>
            <a:fillRect/>
          </a:stretch>
        </p:blipFill>
        <p:spPr bwMode="auto">
          <a:xfrm>
            <a:off x="5257800" y="784225"/>
            <a:ext cx="3448050" cy="1628775"/>
          </a:xfrm>
          <a:prstGeom prst="rect">
            <a:avLst/>
          </a:prstGeom>
          <a:noFill/>
          <a:ln w="9525">
            <a:noFill/>
            <a:miter lim="800000"/>
            <a:headEnd/>
            <a:tailEnd/>
          </a:ln>
        </p:spPr>
      </p:pic>
    </p:spTree>
    <p:extLst>
      <p:ext uri="{BB962C8B-B14F-4D97-AF65-F5344CB8AC3E}">
        <p14:creationId xmlns:p14="http://schemas.microsoft.com/office/powerpoint/2010/main" val="334363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1000"/>
                                        <p:tgtEl>
                                          <p:spTgt spid="1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1000"/>
                                        <p:tgtEl>
                                          <p:spTgt spid="14"/>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000"/>
                                        <p:tgtEl>
                                          <p:spTgt spid="15"/>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1000"/>
                                        <p:tgtEl>
                                          <p:spTgt spid="9"/>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left)">
                                      <p:cBhvr>
                                        <p:cTn id="4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Technology: An Economic </a:t>
            </a:r>
            <a:r>
              <a:rPr lang="en-US" dirty="0" smtClean="0">
                <a:solidFill>
                  <a:srgbClr val="0066B3"/>
                </a:solidFill>
              </a:rPr>
              <a:t>Definition</a:t>
            </a:r>
            <a:endParaRPr lang="en-US" dirty="0"/>
          </a:p>
        </p:txBody>
      </p:sp>
      <p:sp>
        <p:nvSpPr>
          <p:cNvPr id="3" name="Content Placeholder 2"/>
          <p:cNvSpPr>
            <a:spLocks noGrp="1"/>
          </p:cNvSpPr>
          <p:nvPr>
            <p:ph sz="quarter" idx="10"/>
          </p:nvPr>
        </p:nvSpPr>
        <p:spPr/>
        <p:txBody>
          <a:bodyPr/>
          <a:lstStyle/>
          <a:p>
            <a:r>
              <a:rPr lang="en-US" dirty="0" smtClean="0"/>
              <a:t>11.1</a:t>
            </a:r>
            <a:endParaRPr lang="en-US" dirty="0"/>
          </a:p>
        </p:txBody>
      </p:sp>
      <p:sp>
        <p:nvSpPr>
          <p:cNvPr id="4" name="Text Placeholder 3"/>
          <p:cNvSpPr>
            <a:spLocks noGrp="1"/>
          </p:cNvSpPr>
          <p:nvPr>
            <p:ph type="body" sz="quarter" idx="11"/>
          </p:nvPr>
        </p:nvSpPr>
        <p:spPr/>
        <p:txBody>
          <a:bodyPr/>
          <a:lstStyle/>
          <a:p>
            <a:r>
              <a:rPr lang="en-US" dirty="0"/>
              <a:t>Define technology and give examples of technological change</a:t>
            </a:r>
            <a:r>
              <a:rPr lang="en-US" dirty="0" smtClean="0"/>
              <a:t>.</a:t>
            </a:r>
            <a:endParaRPr lang="en-US" dirty="0"/>
          </a:p>
        </p:txBody>
      </p:sp>
    </p:spTree>
    <p:extLst>
      <p:ext uri="{BB962C8B-B14F-4D97-AF65-F5344CB8AC3E}">
        <p14:creationId xmlns:p14="http://schemas.microsoft.com/office/powerpoint/2010/main" val="402056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Cost Curves</a:t>
            </a:r>
            <a:endParaRPr lang="en-US" dirty="0"/>
          </a:p>
        </p:txBody>
      </p:sp>
      <p:sp>
        <p:nvSpPr>
          <p:cNvPr id="3" name="Content Placeholder 2"/>
          <p:cNvSpPr>
            <a:spLocks noGrp="1"/>
          </p:cNvSpPr>
          <p:nvPr>
            <p:ph sz="quarter" idx="10"/>
          </p:nvPr>
        </p:nvSpPr>
        <p:spPr/>
        <p:txBody>
          <a:bodyPr/>
          <a:lstStyle/>
          <a:p>
            <a:r>
              <a:rPr lang="en-US" dirty="0" smtClean="0"/>
              <a:t>11.5</a:t>
            </a:r>
            <a:endParaRPr lang="en-US" dirty="0"/>
          </a:p>
        </p:txBody>
      </p:sp>
      <p:sp>
        <p:nvSpPr>
          <p:cNvPr id="4" name="Text Placeholder 3"/>
          <p:cNvSpPr>
            <a:spLocks noGrp="1"/>
          </p:cNvSpPr>
          <p:nvPr>
            <p:ph type="body" sz="quarter" idx="11"/>
          </p:nvPr>
        </p:nvSpPr>
        <p:spPr/>
        <p:txBody>
          <a:bodyPr/>
          <a:lstStyle/>
          <a:p>
            <a:r>
              <a:rPr lang="en-US" dirty="0"/>
              <a:t>Graph average total cost, average variable cost, average fixed cost, and marginal cost</a:t>
            </a:r>
            <a:r>
              <a:rPr lang="en-US" dirty="0" smtClean="0"/>
              <a:t>.</a:t>
            </a:r>
            <a:endParaRPr lang="en-US" dirty="0"/>
          </a:p>
        </p:txBody>
      </p:sp>
    </p:spTree>
    <p:extLst>
      <p:ext uri="{BB962C8B-B14F-4D97-AF65-F5344CB8AC3E}">
        <p14:creationId xmlns:p14="http://schemas.microsoft.com/office/powerpoint/2010/main" val="1117140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Decomposing the total and average costs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We know that total costs can be divided up into fixed and variable costs:</a:t>
            </a:r>
          </a:p>
          <a:p>
            <a:pPr>
              <a:spcBef>
                <a:spcPts val="0"/>
              </a:spcBef>
              <a:spcAft>
                <a:spcPts val="1200"/>
              </a:spcAft>
            </a:pPr>
            <a:r>
              <a:rPr lang="en-US" dirty="0"/>
              <a:t>		</a:t>
            </a:r>
            <a:r>
              <a:rPr lang="en-US" i="1" dirty="0"/>
              <a:t>TC 	= 	FC 	+ 	VC</a:t>
            </a:r>
          </a:p>
          <a:p>
            <a:pPr>
              <a:spcBef>
                <a:spcPts val="0"/>
              </a:spcBef>
              <a:spcAft>
                <a:spcPts val="1200"/>
              </a:spcAft>
            </a:pPr>
            <a:r>
              <a:rPr lang="en-US" dirty="0"/>
              <a:t>If we divide both sides by the level of output (</a:t>
            </a:r>
            <a:r>
              <a:rPr lang="en-US" i="1" dirty="0"/>
              <a:t>Q</a:t>
            </a:r>
            <a:r>
              <a:rPr lang="en-US" dirty="0"/>
              <a:t>), we obtain a useful relationship:</a:t>
            </a:r>
          </a:p>
          <a:p>
            <a:pPr>
              <a:spcBef>
                <a:spcPts val="0"/>
              </a:spcBef>
              <a:spcAft>
                <a:spcPts val="1200"/>
              </a:spcAft>
            </a:pPr>
            <a:r>
              <a:rPr lang="en-US" dirty="0"/>
              <a:t>		</a:t>
            </a:r>
            <a:r>
              <a:rPr lang="en-US" i="1" dirty="0"/>
              <a:t>TC / Q 	= 	FC / Q 	+ 	VC / Q</a:t>
            </a:r>
          </a:p>
          <a:p>
            <a:pPr>
              <a:spcBef>
                <a:spcPts val="0"/>
              </a:spcBef>
              <a:spcAft>
                <a:spcPts val="1200"/>
              </a:spcAft>
            </a:pPr>
            <a:r>
              <a:rPr lang="en-US" dirty="0"/>
              <a:t>The first quantity is </a:t>
            </a:r>
            <a:r>
              <a:rPr lang="en-US" i="1" dirty="0"/>
              <a:t>average total cost</a:t>
            </a:r>
            <a:r>
              <a:rPr lang="en-US" dirty="0"/>
              <a:t>.</a:t>
            </a:r>
          </a:p>
          <a:p>
            <a:pPr>
              <a:spcBef>
                <a:spcPts val="0"/>
              </a:spcBef>
              <a:spcAft>
                <a:spcPts val="1200"/>
              </a:spcAft>
            </a:pPr>
            <a:r>
              <a:rPr lang="en-US" dirty="0"/>
              <a:t>The second is </a:t>
            </a:r>
            <a:r>
              <a:rPr lang="en-US" b="1" i="1" dirty="0"/>
              <a:t>average fixed cost</a:t>
            </a:r>
            <a:r>
              <a:rPr lang="en-US" dirty="0"/>
              <a:t>: fixed cost divided by the quantity of output produced.</a:t>
            </a:r>
          </a:p>
          <a:p>
            <a:pPr>
              <a:spcBef>
                <a:spcPts val="0"/>
              </a:spcBef>
              <a:spcAft>
                <a:spcPts val="1200"/>
              </a:spcAft>
            </a:pPr>
            <a:r>
              <a:rPr lang="en-US" dirty="0"/>
              <a:t>The third is </a:t>
            </a:r>
            <a:r>
              <a:rPr lang="en-US" b="1" i="1" dirty="0"/>
              <a:t>average variable cost</a:t>
            </a:r>
            <a:r>
              <a:rPr lang="en-US" dirty="0"/>
              <a:t>: variable cost divided by the quantity of output produced. </a:t>
            </a:r>
          </a:p>
          <a:p>
            <a:pPr>
              <a:spcBef>
                <a:spcPts val="0"/>
              </a:spcBef>
              <a:spcAft>
                <a:spcPts val="1200"/>
              </a:spcAft>
            </a:pPr>
            <a:r>
              <a:rPr lang="en-US" dirty="0"/>
              <a:t>So		</a:t>
            </a:r>
            <a:r>
              <a:rPr lang="en-US" i="1" dirty="0"/>
              <a:t>ATC 	= 	AFC 	+ 	</a:t>
            </a:r>
            <a:r>
              <a:rPr lang="en-US" i="1" dirty="0" smtClean="0"/>
              <a:t>AVC</a:t>
            </a:r>
            <a:endParaRPr lang="en-US" dirty="0"/>
          </a:p>
        </p:txBody>
      </p:sp>
    </p:spTree>
    <p:extLst>
      <p:ext uri="{BB962C8B-B14F-4D97-AF65-F5344CB8AC3E}">
        <p14:creationId xmlns:p14="http://schemas.microsoft.com/office/powerpoint/2010/main" val="189963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wipe(left)">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about costs</a:t>
            </a:r>
            <a:endParaRPr lang="en-US" dirty="0"/>
          </a:p>
        </p:txBody>
      </p:sp>
      <p:sp>
        <p:nvSpPr>
          <p:cNvPr id="6" name="Text Placeholder 2"/>
          <p:cNvSpPr>
            <a:spLocks noGrp="1"/>
          </p:cNvSpPr>
          <p:nvPr>
            <p:ph type="body" sz="quarter" idx="11"/>
          </p:nvPr>
        </p:nvSpPr>
        <p:spPr>
          <a:xfrm>
            <a:off x="152400" y="838200"/>
            <a:ext cx="8839200" cy="2438400"/>
          </a:xfrm>
        </p:spPr>
        <p:txBody>
          <a:bodyPr/>
          <a:lstStyle/>
          <a:p>
            <a:pPr>
              <a:spcBef>
                <a:spcPts val="0"/>
              </a:spcBef>
              <a:spcAft>
                <a:spcPts val="1200"/>
              </a:spcAft>
            </a:pPr>
            <a:r>
              <a:rPr lang="en-US" dirty="0"/>
              <a:t>Observe that:</a:t>
            </a:r>
          </a:p>
          <a:p>
            <a:pPr marL="342900" indent="-342900">
              <a:spcBef>
                <a:spcPts val="0"/>
              </a:spcBef>
              <a:spcAft>
                <a:spcPts val="1200"/>
              </a:spcAft>
              <a:buFont typeface="Arial" pitchFamily="34" charset="0"/>
              <a:buChar char="•"/>
            </a:pPr>
            <a:r>
              <a:rPr lang="en-US" dirty="0"/>
              <a:t>In each row, </a:t>
            </a:r>
            <a:r>
              <a:rPr lang="en-US" i="1" dirty="0"/>
              <a:t>ATC = AFC + AVC.</a:t>
            </a:r>
          </a:p>
          <a:p>
            <a:pPr marL="342900" indent="-342900">
              <a:spcBef>
                <a:spcPts val="0"/>
              </a:spcBef>
              <a:spcAft>
                <a:spcPts val="1200"/>
              </a:spcAft>
              <a:buFont typeface="Arial" pitchFamily="34" charset="0"/>
              <a:buChar char="•"/>
            </a:pPr>
            <a:r>
              <a:rPr lang="en-US" dirty="0"/>
              <a:t>When </a:t>
            </a:r>
            <a:r>
              <a:rPr lang="en-US" i="1" dirty="0"/>
              <a:t>MC</a:t>
            </a:r>
            <a:r>
              <a:rPr lang="en-US" dirty="0"/>
              <a:t> is above </a:t>
            </a:r>
            <a:r>
              <a:rPr lang="en-US" i="1" dirty="0"/>
              <a:t>ATC</a:t>
            </a:r>
            <a:r>
              <a:rPr lang="en-US" dirty="0"/>
              <a:t>, </a:t>
            </a:r>
            <a:r>
              <a:rPr lang="en-US" i="1" dirty="0"/>
              <a:t>ATC</a:t>
            </a:r>
            <a:r>
              <a:rPr lang="en-US" dirty="0"/>
              <a:t> is falling.</a:t>
            </a:r>
          </a:p>
          <a:p>
            <a:pPr marL="342900" indent="-342900">
              <a:spcBef>
                <a:spcPts val="0"/>
              </a:spcBef>
              <a:spcAft>
                <a:spcPts val="1200"/>
              </a:spcAft>
              <a:buFont typeface="Arial" pitchFamily="34" charset="0"/>
              <a:buChar char="•"/>
            </a:pPr>
            <a:r>
              <a:rPr lang="en-US" dirty="0"/>
              <a:t>When </a:t>
            </a:r>
            <a:r>
              <a:rPr lang="en-US" i="1" dirty="0"/>
              <a:t>MC</a:t>
            </a:r>
            <a:r>
              <a:rPr lang="en-US" dirty="0"/>
              <a:t> is above </a:t>
            </a:r>
            <a:r>
              <a:rPr lang="en-US" i="1" dirty="0"/>
              <a:t>ATC</a:t>
            </a:r>
            <a:r>
              <a:rPr lang="en-US" dirty="0"/>
              <a:t>, </a:t>
            </a:r>
            <a:r>
              <a:rPr lang="en-US" i="1" dirty="0"/>
              <a:t>ATC</a:t>
            </a:r>
            <a:r>
              <a:rPr lang="en-US" dirty="0"/>
              <a:t> is rising.</a:t>
            </a:r>
          </a:p>
          <a:p>
            <a:pPr marL="342900" indent="-342900">
              <a:spcBef>
                <a:spcPts val="0"/>
              </a:spcBef>
              <a:spcAft>
                <a:spcPts val="1200"/>
              </a:spcAft>
              <a:buFont typeface="Arial" pitchFamily="34" charset="0"/>
              <a:buChar char="•"/>
            </a:pPr>
            <a:r>
              <a:rPr lang="en-US" dirty="0"/>
              <a:t>The same is true for </a:t>
            </a:r>
            <a:r>
              <a:rPr lang="en-US" i="1" dirty="0"/>
              <a:t>MC</a:t>
            </a:r>
            <a:r>
              <a:rPr lang="en-US" dirty="0"/>
              <a:t> and </a:t>
            </a:r>
            <a:r>
              <a:rPr lang="en-US" i="1" dirty="0"/>
              <a:t>AVC</a:t>
            </a:r>
            <a:r>
              <a:rPr lang="en-US" dirty="0"/>
              <a:t>.</a:t>
            </a:r>
          </a:p>
          <a:p>
            <a:pPr>
              <a:spcBef>
                <a:spcPts val="0"/>
              </a:spcBef>
              <a:spcAft>
                <a:spcPts val="1200"/>
              </a:spcAft>
            </a:pPr>
            <a:endParaRPr lang="en-US" dirty="0"/>
          </a:p>
          <a:p>
            <a:pPr>
              <a:spcBef>
                <a:spcPts val="0"/>
              </a:spcBef>
              <a:spcAft>
                <a:spcPts val="1200"/>
              </a:spcAft>
            </a:pPr>
            <a:endParaRPr lang="en-US" dirty="0"/>
          </a:p>
          <a:p>
            <a:endParaRPr lang="en-US" dirty="0"/>
          </a:p>
        </p:txBody>
      </p:sp>
      <p:sp>
        <p:nvSpPr>
          <p:cNvPr id="7" name="Text Placeholder 3"/>
          <p:cNvSpPr>
            <a:spLocks noGrp="1"/>
          </p:cNvSpPr>
          <p:nvPr>
            <p:ph type="body" sz="quarter" idx="12"/>
          </p:nvPr>
        </p:nvSpPr>
        <p:spPr>
          <a:xfrm>
            <a:off x="5867400" y="6332537"/>
            <a:ext cx="2290763" cy="449263"/>
          </a:xfrm>
        </p:spPr>
        <p:txBody>
          <a:bodyPr/>
          <a:lstStyle/>
          <a:p>
            <a:r>
              <a:rPr lang="en-US" dirty="0" smtClean="0"/>
              <a:t>Costs at Jill Johnson’s restaurant</a:t>
            </a:r>
            <a:endParaRPr lang="en-US" dirty="0"/>
          </a:p>
        </p:txBody>
      </p:sp>
      <p:sp>
        <p:nvSpPr>
          <p:cNvPr id="8" name="Text Placeholder 4"/>
          <p:cNvSpPr>
            <a:spLocks noGrp="1"/>
          </p:cNvSpPr>
          <p:nvPr>
            <p:ph type="body" sz="quarter" idx="13"/>
          </p:nvPr>
        </p:nvSpPr>
        <p:spPr>
          <a:xfrm>
            <a:off x="4419600" y="6332537"/>
            <a:ext cx="1466850" cy="381000"/>
          </a:xfrm>
        </p:spPr>
        <p:txBody>
          <a:bodyPr/>
          <a:lstStyle/>
          <a:p>
            <a:r>
              <a:rPr lang="en-US" dirty="0" smtClean="0"/>
              <a:t>Figure 11.5a</a:t>
            </a:r>
            <a:endParaRPr lang="en-US" dirty="0"/>
          </a:p>
        </p:txBody>
      </p:sp>
      <p:pic>
        <p:nvPicPr>
          <p:cNvPr id="9" name="Picture 2"/>
          <p:cNvPicPr>
            <a:picLocks noChangeAspect="1" noChangeArrowheads="1"/>
          </p:cNvPicPr>
          <p:nvPr/>
        </p:nvPicPr>
        <p:blipFill>
          <a:blip r:embed="rId3"/>
          <a:srcRect/>
          <a:stretch>
            <a:fillRect/>
          </a:stretch>
        </p:blipFill>
        <p:spPr bwMode="auto">
          <a:xfrm>
            <a:off x="111983" y="3242709"/>
            <a:ext cx="8703631" cy="3081891"/>
          </a:xfrm>
          <a:prstGeom prst="rect">
            <a:avLst/>
          </a:prstGeom>
          <a:noFill/>
          <a:ln w="9525">
            <a:noFill/>
            <a:miter lim="800000"/>
            <a:headEnd/>
            <a:tailEnd/>
          </a:ln>
        </p:spPr>
      </p:pic>
    </p:spTree>
    <p:extLst>
      <p:ext uri="{BB962C8B-B14F-4D97-AF65-F5344CB8AC3E}">
        <p14:creationId xmlns:p14="http://schemas.microsoft.com/office/powerpoint/2010/main" val="100176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the various cost curves</a:t>
            </a:r>
            <a:endParaRPr lang="en-US" dirty="0"/>
          </a:p>
        </p:txBody>
      </p:sp>
      <p:sp>
        <p:nvSpPr>
          <p:cNvPr id="6" name="Text Placeholder 2"/>
          <p:cNvSpPr>
            <a:spLocks noGrp="1"/>
          </p:cNvSpPr>
          <p:nvPr>
            <p:ph type="body" sz="quarter" idx="11"/>
          </p:nvPr>
        </p:nvSpPr>
        <p:spPr>
          <a:xfrm>
            <a:off x="152400" y="838200"/>
            <a:ext cx="3276600" cy="5638800"/>
          </a:xfrm>
        </p:spPr>
        <p:txBody>
          <a:bodyPr/>
          <a:lstStyle/>
          <a:p>
            <a:pPr>
              <a:spcBef>
                <a:spcPts val="0"/>
              </a:spcBef>
              <a:spcAft>
                <a:spcPts val="1200"/>
              </a:spcAft>
            </a:pPr>
            <a:r>
              <a:rPr lang="en-US" dirty="0"/>
              <a:t>This results in </a:t>
            </a:r>
            <a:r>
              <a:rPr lang="en-US" dirty="0" smtClean="0"/>
              <a:t>both</a:t>
            </a:r>
            <a:br>
              <a:rPr lang="en-US" dirty="0" smtClean="0"/>
            </a:br>
            <a:r>
              <a:rPr lang="en-US" i="1" dirty="0" smtClean="0"/>
              <a:t>ATC </a:t>
            </a:r>
            <a:r>
              <a:rPr lang="en-US" dirty="0"/>
              <a:t>and </a:t>
            </a:r>
            <a:r>
              <a:rPr lang="en-US" i="1" dirty="0"/>
              <a:t>AVC </a:t>
            </a:r>
            <a:r>
              <a:rPr lang="en-US" dirty="0"/>
              <a:t>having their U-shaped curves.</a:t>
            </a:r>
          </a:p>
          <a:p>
            <a:pPr>
              <a:spcBef>
                <a:spcPts val="0"/>
              </a:spcBef>
              <a:spcAft>
                <a:spcPts val="1200"/>
              </a:spcAft>
            </a:pPr>
            <a:r>
              <a:rPr lang="en-US" dirty="0"/>
              <a:t>The </a:t>
            </a:r>
            <a:r>
              <a:rPr lang="en-US" i="1" dirty="0"/>
              <a:t>MC </a:t>
            </a:r>
            <a:r>
              <a:rPr lang="en-US" dirty="0"/>
              <a:t>curve cuts through each at its minimum point, since both </a:t>
            </a:r>
            <a:r>
              <a:rPr lang="en-US" i="1" dirty="0"/>
              <a:t>ATC </a:t>
            </a:r>
            <a:r>
              <a:rPr lang="en-US" dirty="0"/>
              <a:t>and </a:t>
            </a:r>
            <a:r>
              <a:rPr lang="en-US" i="1" dirty="0"/>
              <a:t>AVC</a:t>
            </a:r>
            <a:r>
              <a:rPr lang="en-US" dirty="0"/>
              <a:t> “follow” the </a:t>
            </a:r>
            <a:r>
              <a:rPr lang="en-US" i="1" dirty="0"/>
              <a:t>MC</a:t>
            </a:r>
            <a:r>
              <a:rPr lang="en-US" dirty="0"/>
              <a:t> curve.</a:t>
            </a:r>
          </a:p>
          <a:p>
            <a:pPr>
              <a:spcBef>
                <a:spcPts val="0"/>
              </a:spcBef>
              <a:spcAft>
                <a:spcPts val="1200"/>
              </a:spcAft>
            </a:pPr>
            <a:r>
              <a:rPr lang="en-US" dirty="0"/>
              <a:t>Also notice that the vertical sum of the </a:t>
            </a:r>
            <a:r>
              <a:rPr lang="en-US" i="1" dirty="0"/>
              <a:t>AVC </a:t>
            </a:r>
            <a:r>
              <a:rPr lang="en-US" dirty="0"/>
              <a:t>and </a:t>
            </a:r>
            <a:r>
              <a:rPr lang="en-US" i="1" dirty="0"/>
              <a:t>AFC</a:t>
            </a:r>
            <a:r>
              <a:rPr lang="en-US" dirty="0"/>
              <a:t> curves is the </a:t>
            </a:r>
            <a:r>
              <a:rPr lang="en-US" i="1" dirty="0"/>
              <a:t>ATC</a:t>
            </a:r>
            <a:r>
              <a:rPr lang="en-US" dirty="0"/>
              <a:t> curve.</a:t>
            </a:r>
          </a:p>
          <a:p>
            <a:pPr>
              <a:spcBef>
                <a:spcPts val="0"/>
              </a:spcBef>
              <a:spcAft>
                <a:spcPts val="1200"/>
              </a:spcAft>
            </a:pPr>
            <a:r>
              <a:rPr lang="en-US" dirty="0"/>
              <a:t>And because </a:t>
            </a:r>
            <a:r>
              <a:rPr lang="en-US" i="1" dirty="0"/>
              <a:t>AFC</a:t>
            </a:r>
            <a:r>
              <a:rPr lang="en-US" dirty="0"/>
              <a:t> gets smaller, the </a:t>
            </a:r>
            <a:r>
              <a:rPr lang="en-US" i="1" dirty="0"/>
              <a:t>ATC and AVC </a:t>
            </a:r>
            <a:r>
              <a:rPr lang="en-US" dirty="0"/>
              <a:t>curves converge.</a:t>
            </a:r>
          </a:p>
          <a:p>
            <a:endParaRPr lang="en-US" dirty="0"/>
          </a:p>
        </p:txBody>
      </p:sp>
      <p:sp>
        <p:nvSpPr>
          <p:cNvPr id="7" name="Text Placeholder 3"/>
          <p:cNvSpPr>
            <a:spLocks noGrp="1"/>
          </p:cNvSpPr>
          <p:nvPr>
            <p:ph type="body" sz="quarter" idx="12"/>
          </p:nvPr>
        </p:nvSpPr>
        <p:spPr>
          <a:xfrm>
            <a:off x="5867400" y="6332537"/>
            <a:ext cx="2290763" cy="449263"/>
          </a:xfrm>
        </p:spPr>
        <p:txBody>
          <a:bodyPr/>
          <a:lstStyle/>
          <a:p>
            <a:r>
              <a:rPr lang="en-US" dirty="0" smtClean="0"/>
              <a:t>Costs at Jill Johnson’s restaurant</a:t>
            </a:r>
            <a:endParaRPr lang="en-US" dirty="0"/>
          </a:p>
        </p:txBody>
      </p:sp>
      <p:sp>
        <p:nvSpPr>
          <p:cNvPr id="8" name="Text Placeholder 4"/>
          <p:cNvSpPr>
            <a:spLocks noGrp="1"/>
          </p:cNvSpPr>
          <p:nvPr>
            <p:ph type="body" sz="quarter" idx="13"/>
          </p:nvPr>
        </p:nvSpPr>
        <p:spPr>
          <a:xfrm>
            <a:off x="4419600" y="6332537"/>
            <a:ext cx="1466850" cy="381000"/>
          </a:xfrm>
        </p:spPr>
        <p:txBody>
          <a:bodyPr/>
          <a:lstStyle/>
          <a:p>
            <a:r>
              <a:rPr lang="en-US" dirty="0" smtClean="0"/>
              <a:t>Figure 11.5b</a:t>
            </a:r>
            <a:endParaRPr lang="en-US" dirty="0"/>
          </a:p>
        </p:txBody>
      </p:sp>
      <p:pic>
        <p:nvPicPr>
          <p:cNvPr id="9" name="Picture 8" descr="Fig11.5ppt1.gif"/>
          <p:cNvPicPr>
            <a:picLocks noChangeAspect="1"/>
          </p:cNvPicPr>
          <p:nvPr/>
        </p:nvPicPr>
        <p:blipFill>
          <a:blip r:embed="rId2"/>
          <a:srcRect/>
          <a:stretch>
            <a:fillRect/>
          </a:stretch>
        </p:blipFill>
        <p:spPr bwMode="auto">
          <a:xfrm>
            <a:off x="3048000" y="850273"/>
            <a:ext cx="6030478" cy="5531477"/>
          </a:xfrm>
          <a:prstGeom prst="rect">
            <a:avLst/>
          </a:prstGeom>
          <a:noFill/>
          <a:ln w="9525">
            <a:noFill/>
            <a:miter lim="800000"/>
            <a:headEnd/>
            <a:tailEnd/>
          </a:ln>
        </p:spPr>
      </p:pic>
      <p:pic>
        <p:nvPicPr>
          <p:cNvPr id="10" name="Picture 9" descr="Fig11.5ppt2.gif"/>
          <p:cNvPicPr>
            <a:picLocks noChangeAspect="1"/>
          </p:cNvPicPr>
          <p:nvPr/>
        </p:nvPicPr>
        <p:blipFill>
          <a:blip r:embed="rId3"/>
          <a:srcRect/>
          <a:stretch>
            <a:fillRect/>
          </a:stretch>
        </p:blipFill>
        <p:spPr bwMode="auto">
          <a:xfrm>
            <a:off x="3048000" y="850273"/>
            <a:ext cx="6030478" cy="5531477"/>
          </a:xfrm>
          <a:prstGeom prst="rect">
            <a:avLst/>
          </a:prstGeom>
          <a:noFill/>
          <a:ln w="9525">
            <a:noFill/>
            <a:miter lim="800000"/>
            <a:headEnd/>
            <a:tailEnd/>
          </a:ln>
        </p:spPr>
      </p:pic>
      <p:pic>
        <p:nvPicPr>
          <p:cNvPr id="11" name="Picture 10" descr="Fig11.5ppt4.gif"/>
          <p:cNvPicPr>
            <a:picLocks noChangeAspect="1"/>
          </p:cNvPicPr>
          <p:nvPr/>
        </p:nvPicPr>
        <p:blipFill>
          <a:blip r:embed="rId4"/>
          <a:srcRect/>
          <a:stretch>
            <a:fillRect/>
          </a:stretch>
        </p:blipFill>
        <p:spPr bwMode="auto">
          <a:xfrm>
            <a:off x="3048000" y="850273"/>
            <a:ext cx="6030478" cy="5531477"/>
          </a:xfrm>
          <a:prstGeom prst="rect">
            <a:avLst/>
          </a:prstGeom>
          <a:noFill/>
          <a:ln w="9525">
            <a:noFill/>
            <a:miter lim="800000"/>
            <a:headEnd/>
            <a:tailEnd/>
          </a:ln>
        </p:spPr>
      </p:pic>
      <p:pic>
        <p:nvPicPr>
          <p:cNvPr id="12" name="Picture 11" descr="Fig11.5ppt5.gif"/>
          <p:cNvPicPr>
            <a:picLocks noChangeAspect="1"/>
          </p:cNvPicPr>
          <p:nvPr/>
        </p:nvPicPr>
        <p:blipFill>
          <a:blip r:embed="rId5"/>
          <a:srcRect/>
          <a:stretch>
            <a:fillRect/>
          </a:stretch>
        </p:blipFill>
        <p:spPr bwMode="auto">
          <a:xfrm>
            <a:off x="3048000" y="850273"/>
            <a:ext cx="6030478" cy="5531477"/>
          </a:xfrm>
          <a:prstGeom prst="rect">
            <a:avLst/>
          </a:prstGeom>
          <a:noFill/>
          <a:ln w="9525">
            <a:noFill/>
            <a:miter lim="800000"/>
            <a:headEnd/>
            <a:tailEnd/>
          </a:ln>
        </p:spPr>
      </p:pic>
      <p:pic>
        <p:nvPicPr>
          <p:cNvPr id="13" name="Picture 12" descr="Fig11.5ppt7.gif"/>
          <p:cNvPicPr>
            <a:picLocks noChangeAspect="1"/>
          </p:cNvPicPr>
          <p:nvPr/>
        </p:nvPicPr>
        <p:blipFill>
          <a:blip r:embed="rId6"/>
          <a:srcRect/>
          <a:stretch>
            <a:fillRect/>
          </a:stretch>
        </p:blipFill>
        <p:spPr bwMode="auto">
          <a:xfrm>
            <a:off x="3048000" y="850273"/>
            <a:ext cx="6030478" cy="5531477"/>
          </a:xfrm>
          <a:prstGeom prst="rect">
            <a:avLst/>
          </a:prstGeom>
          <a:noFill/>
          <a:ln w="9525">
            <a:noFill/>
            <a:miter lim="800000"/>
            <a:headEnd/>
            <a:tailEnd/>
          </a:ln>
        </p:spPr>
      </p:pic>
      <p:pic>
        <p:nvPicPr>
          <p:cNvPr id="14" name="Picture 13" descr="Fig11.5ppt6.gif"/>
          <p:cNvPicPr>
            <a:picLocks noChangeAspect="1"/>
          </p:cNvPicPr>
          <p:nvPr/>
        </p:nvPicPr>
        <p:blipFill>
          <a:blip r:embed="rId7"/>
          <a:srcRect/>
          <a:stretch>
            <a:fillRect/>
          </a:stretch>
        </p:blipFill>
        <p:spPr bwMode="auto">
          <a:xfrm>
            <a:off x="3048000" y="850273"/>
            <a:ext cx="6030478" cy="5531477"/>
          </a:xfrm>
          <a:prstGeom prst="rect">
            <a:avLst/>
          </a:prstGeom>
          <a:noFill/>
          <a:ln w="9525">
            <a:noFill/>
            <a:miter lim="800000"/>
            <a:headEnd/>
            <a:tailEnd/>
          </a:ln>
        </p:spPr>
      </p:pic>
      <p:pic>
        <p:nvPicPr>
          <p:cNvPr id="15" name="Picture 14" descr="Fig11.5ppt3.gif"/>
          <p:cNvPicPr>
            <a:picLocks noChangeAspect="1"/>
          </p:cNvPicPr>
          <p:nvPr/>
        </p:nvPicPr>
        <p:blipFill>
          <a:blip r:embed="rId8"/>
          <a:srcRect/>
          <a:stretch>
            <a:fillRect/>
          </a:stretch>
        </p:blipFill>
        <p:spPr bwMode="auto">
          <a:xfrm>
            <a:off x="3048000" y="850273"/>
            <a:ext cx="6030478" cy="5531477"/>
          </a:xfrm>
          <a:prstGeom prst="rect">
            <a:avLst/>
          </a:prstGeom>
          <a:noFill/>
          <a:ln w="9525">
            <a:noFill/>
            <a:miter lim="800000"/>
            <a:headEnd/>
            <a:tailEnd/>
          </a:ln>
        </p:spPr>
      </p:pic>
    </p:spTree>
    <p:extLst>
      <p:ext uri="{BB962C8B-B14F-4D97-AF65-F5344CB8AC3E}">
        <p14:creationId xmlns:p14="http://schemas.microsoft.com/office/powerpoint/2010/main" val="397863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10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500"/>
                                        <p:tgtEl>
                                          <p:spTgt spid="15"/>
                                        </p:tgtEl>
                                      </p:cBhvr>
                                    </p:animEffect>
                                  </p:childTnLst>
                                </p:cTn>
                              </p:par>
                              <p:par>
                                <p:cTn id="18" presetID="2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left)">
                                      <p:cBhvr>
                                        <p:cTn id="34" dur="500"/>
                                        <p:tgtEl>
                                          <p:spTgt spid="6">
                                            <p:txEl>
                                              <p:pRg st="2" end="2"/>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20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2000"/>
                                        <p:tgtEl>
                                          <p:spTgt spid="13"/>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left)">
                                      <p:cBhvr>
                                        <p:cTn id="4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in the Long Run</a:t>
            </a:r>
            <a:endParaRPr lang="en-US" dirty="0"/>
          </a:p>
        </p:txBody>
      </p:sp>
      <p:sp>
        <p:nvSpPr>
          <p:cNvPr id="3" name="Content Placeholder 2"/>
          <p:cNvSpPr>
            <a:spLocks noGrp="1"/>
          </p:cNvSpPr>
          <p:nvPr>
            <p:ph sz="quarter" idx="10"/>
          </p:nvPr>
        </p:nvSpPr>
        <p:spPr/>
        <p:txBody>
          <a:bodyPr/>
          <a:lstStyle/>
          <a:p>
            <a:r>
              <a:rPr lang="en-US" dirty="0" smtClean="0"/>
              <a:t>11.6</a:t>
            </a:r>
            <a:endParaRPr lang="en-US" dirty="0"/>
          </a:p>
        </p:txBody>
      </p:sp>
      <p:sp>
        <p:nvSpPr>
          <p:cNvPr id="4" name="Text Placeholder 3"/>
          <p:cNvSpPr>
            <a:spLocks noGrp="1"/>
          </p:cNvSpPr>
          <p:nvPr>
            <p:ph type="body" sz="quarter" idx="11"/>
          </p:nvPr>
        </p:nvSpPr>
        <p:spPr/>
        <p:txBody>
          <a:bodyPr/>
          <a:lstStyle/>
          <a:p>
            <a:r>
              <a:rPr lang="en-US" dirty="0"/>
              <a:t>Understand how firms use the long-run average cost curve in their planning</a:t>
            </a:r>
            <a:r>
              <a:rPr lang="en-US" dirty="0" smtClean="0"/>
              <a:t>.</a:t>
            </a:r>
            <a:endParaRPr lang="en-US" dirty="0"/>
          </a:p>
        </p:txBody>
      </p:sp>
    </p:spTree>
    <p:extLst>
      <p:ext uri="{BB962C8B-B14F-4D97-AF65-F5344CB8AC3E}">
        <p14:creationId xmlns:p14="http://schemas.microsoft.com/office/powerpoint/2010/main" val="2489848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long run and average costs</a:t>
            </a:r>
            <a:endParaRPr lang="en-US" dirty="0"/>
          </a:p>
        </p:txBody>
      </p:sp>
      <p:sp>
        <p:nvSpPr>
          <p:cNvPr id="5"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Recall that the long run is a sufficiently long period of time that all costs are variable.</a:t>
            </a:r>
          </a:p>
          <a:p>
            <a:pPr>
              <a:spcBef>
                <a:spcPts val="0"/>
              </a:spcBef>
              <a:spcAft>
                <a:spcPts val="1200"/>
              </a:spcAft>
            </a:pPr>
            <a:r>
              <a:rPr lang="en-US" dirty="0"/>
              <a:t>So In the long run, there is no distinction between fixed and variable costs.</a:t>
            </a:r>
          </a:p>
          <a:p>
            <a:pPr>
              <a:spcBef>
                <a:spcPts val="0"/>
              </a:spcBef>
              <a:spcAft>
                <a:spcPts val="1200"/>
              </a:spcAft>
            </a:pPr>
            <a:endParaRPr lang="en-US" dirty="0"/>
          </a:p>
          <a:p>
            <a:pPr>
              <a:spcBef>
                <a:spcPts val="0"/>
              </a:spcBef>
              <a:spcAft>
                <a:spcPts val="1200"/>
              </a:spcAft>
            </a:pPr>
            <a:r>
              <a:rPr lang="en-US" dirty="0"/>
              <a:t>A </a:t>
            </a:r>
            <a:r>
              <a:rPr lang="en-US" b="1" i="1" dirty="0"/>
              <a:t>long-run average cost curve </a:t>
            </a:r>
            <a:r>
              <a:rPr lang="en-US" dirty="0"/>
              <a:t>shows the lowest cost at which a firm is able to produce a given quantity of output in the long run, when no inputs are fixed</a:t>
            </a:r>
            <a:r>
              <a:rPr lang="en-US" dirty="0" smtClean="0"/>
              <a:t>.</a:t>
            </a:r>
            <a:endParaRPr lang="en-US" dirty="0"/>
          </a:p>
        </p:txBody>
      </p:sp>
    </p:spTree>
    <p:extLst>
      <p:ext uri="{BB962C8B-B14F-4D97-AF65-F5344CB8AC3E}">
        <p14:creationId xmlns:p14="http://schemas.microsoft.com/office/powerpoint/2010/main" val="30607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Economies of scale</a:t>
            </a:r>
            <a:endParaRPr lang="en-US" dirty="0"/>
          </a:p>
        </p:txBody>
      </p:sp>
      <p:sp>
        <p:nvSpPr>
          <p:cNvPr id="6" name="Text Placeholder 2"/>
          <p:cNvSpPr>
            <a:spLocks noGrp="1"/>
          </p:cNvSpPr>
          <p:nvPr>
            <p:ph type="body" sz="quarter" idx="11"/>
          </p:nvPr>
        </p:nvSpPr>
        <p:spPr>
          <a:xfrm>
            <a:off x="152400" y="838200"/>
            <a:ext cx="3733800" cy="5791200"/>
          </a:xfrm>
        </p:spPr>
        <p:txBody>
          <a:bodyPr/>
          <a:lstStyle/>
          <a:p>
            <a:pPr>
              <a:spcBef>
                <a:spcPts val="0"/>
              </a:spcBef>
              <a:spcAft>
                <a:spcPts val="1200"/>
              </a:spcAft>
            </a:pPr>
            <a:r>
              <a:rPr lang="en-US" dirty="0"/>
              <a:t>As output changes, the long run average cost might change also.</a:t>
            </a:r>
          </a:p>
          <a:p>
            <a:pPr>
              <a:spcBef>
                <a:spcPts val="0"/>
              </a:spcBef>
              <a:spcAft>
                <a:spcPts val="1200"/>
              </a:spcAft>
            </a:pPr>
            <a:r>
              <a:rPr lang="en-US" dirty="0"/>
              <a:t>At low quantities, a firm might experience </a:t>
            </a:r>
            <a:r>
              <a:rPr lang="en-US" b="1" i="1" dirty="0"/>
              <a:t>economies of scale</a:t>
            </a:r>
            <a:r>
              <a:rPr lang="en-US" dirty="0"/>
              <a:t>: the firm’s long-run average costs falling as it increases the quantity of output it produces.</a:t>
            </a:r>
          </a:p>
          <a:p>
            <a:pPr>
              <a:spcBef>
                <a:spcPts val="0"/>
              </a:spcBef>
              <a:spcAft>
                <a:spcPts val="1200"/>
              </a:spcAft>
            </a:pPr>
            <a:r>
              <a:rPr lang="en-US" dirty="0"/>
              <a:t>Here, a small </a:t>
            </a:r>
            <a:r>
              <a:rPr lang="en-US" dirty="0" smtClean="0"/>
              <a:t>car factory can </a:t>
            </a:r>
            <a:r>
              <a:rPr lang="en-US" dirty="0"/>
              <a:t>produce at a lower average cost than a large </a:t>
            </a:r>
            <a:r>
              <a:rPr lang="en-US" dirty="0" smtClean="0"/>
              <a:t>one, </a:t>
            </a:r>
            <a:r>
              <a:rPr lang="en-US" dirty="0"/>
              <a:t>for small quantities. For more output, a larger </a:t>
            </a:r>
            <a:r>
              <a:rPr lang="en-US" dirty="0" smtClean="0"/>
              <a:t>factory is </a:t>
            </a:r>
            <a:r>
              <a:rPr lang="en-US" dirty="0"/>
              <a:t>more efficient</a:t>
            </a:r>
            <a:r>
              <a:rPr lang="en-US" dirty="0" smtClean="0"/>
              <a:t>.</a:t>
            </a:r>
            <a:endParaRPr lang="en-US" dirty="0"/>
          </a:p>
        </p:txBody>
      </p:sp>
      <p:sp>
        <p:nvSpPr>
          <p:cNvPr id="7" name="Text Placeholder 3"/>
          <p:cNvSpPr>
            <a:spLocks noGrp="1"/>
          </p:cNvSpPr>
          <p:nvPr>
            <p:ph type="body" sz="quarter" idx="12"/>
          </p:nvPr>
        </p:nvSpPr>
        <p:spPr>
          <a:xfrm>
            <a:off x="5867400" y="6048828"/>
            <a:ext cx="3124200" cy="449263"/>
          </a:xfrm>
        </p:spPr>
        <p:txBody>
          <a:bodyPr/>
          <a:lstStyle/>
          <a:p>
            <a:r>
              <a:rPr lang="en-US" dirty="0" smtClean="0"/>
              <a:t>The relationship between short-run average cost and long-run average cost</a:t>
            </a:r>
            <a:endParaRPr lang="en-US" dirty="0"/>
          </a:p>
        </p:txBody>
      </p:sp>
      <p:sp>
        <p:nvSpPr>
          <p:cNvPr id="8" name="Text Placeholder 4"/>
          <p:cNvSpPr>
            <a:spLocks noGrp="1"/>
          </p:cNvSpPr>
          <p:nvPr>
            <p:ph type="body" sz="quarter" idx="13"/>
          </p:nvPr>
        </p:nvSpPr>
        <p:spPr>
          <a:xfrm>
            <a:off x="4419600" y="6048828"/>
            <a:ext cx="1466850" cy="381000"/>
          </a:xfrm>
        </p:spPr>
        <p:txBody>
          <a:bodyPr/>
          <a:lstStyle/>
          <a:p>
            <a:r>
              <a:rPr lang="en-US" dirty="0" smtClean="0"/>
              <a:t>Figure 11.6</a:t>
            </a:r>
            <a:endParaRPr lang="en-US" dirty="0"/>
          </a:p>
        </p:txBody>
      </p:sp>
      <p:pic>
        <p:nvPicPr>
          <p:cNvPr id="11266" name="Picture 2" descr="C:\Users\Paul\Dropbox\ECON 5e\Art From Fernando_For Digital\ch11\Figure 11_6\png\Figure_11_6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Paul\Dropbox\ECON 5e\Art From Fernando_For Digital\ch11\Figure 11_6\png\Figure_11_6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Paul\Dropbox\ECON 5e\Art From Fernando_For Digital\ch11\Figure 11_6\png\Figure_11_6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Paul\Dropbox\ECON 5e\Art From Fernando_For Digital\ch11\Figure 11_6\png\Figure_11_6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Paul\Dropbox\ECON 5e\Art From Fernando_For Digital\ch11\Figure 11_6\png\Figure_11_6_4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Paul\Dropbox\ECON 5e\Art From Fernando_For Digital\ch11\Figure 11_6\png\Figure_11_6_4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Users\Paul\Dropbox\ECON 5e\Art From Fernando_For Digital\ch11\Figure 11_6\png\Figure_11_6_4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wipe(down)">
                                      <p:cBhvr>
                                        <p:cTn id="20" dur="500"/>
                                        <p:tgtEl>
                                          <p:spTgt spid="11266"/>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1267"/>
                                        </p:tgtEl>
                                        <p:attrNameLst>
                                          <p:attrName>style.visibility</p:attrName>
                                        </p:attrNameLst>
                                      </p:cBhvr>
                                      <p:to>
                                        <p:strVal val="visible"/>
                                      </p:to>
                                    </p:set>
                                    <p:animEffect transition="in" filter="wipe(down)">
                                      <p:cBhvr>
                                        <p:cTn id="24" dur="500"/>
                                        <p:tgtEl>
                                          <p:spTgt spid="11267"/>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1268"/>
                                        </p:tgtEl>
                                        <p:attrNameLst>
                                          <p:attrName>style.visibility</p:attrName>
                                        </p:attrNameLst>
                                      </p:cBhvr>
                                      <p:to>
                                        <p:strVal val="visible"/>
                                      </p:to>
                                    </p:set>
                                    <p:animEffect transition="in" filter="wipe(down)">
                                      <p:cBhvr>
                                        <p:cTn id="28" dur="500"/>
                                        <p:tgtEl>
                                          <p:spTgt spid="11268"/>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11269"/>
                                        </p:tgtEl>
                                        <p:attrNameLst>
                                          <p:attrName>style.visibility</p:attrName>
                                        </p:attrNameLst>
                                      </p:cBhvr>
                                      <p:to>
                                        <p:strVal val="visible"/>
                                      </p:to>
                                    </p:set>
                                    <p:animEffect transition="in" filter="wipe(down)">
                                      <p:cBhvr>
                                        <p:cTn id="32" dur="500"/>
                                        <p:tgtEl>
                                          <p:spTgt spid="11269"/>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11270"/>
                                        </p:tgtEl>
                                        <p:attrNameLst>
                                          <p:attrName>style.visibility</p:attrName>
                                        </p:attrNameLst>
                                      </p:cBhvr>
                                      <p:to>
                                        <p:strVal val="visible"/>
                                      </p:to>
                                    </p:set>
                                    <p:animEffect transition="in" filter="wipe(down)">
                                      <p:cBhvr>
                                        <p:cTn id="36" dur="500"/>
                                        <p:tgtEl>
                                          <p:spTgt spid="11270"/>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11271"/>
                                        </p:tgtEl>
                                        <p:attrNameLst>
                                          <p:attrName>style.visibility</p:attrName>
                                        </p:attrNameLst>
                                      </p:cBhvr>
                                      <p:to>
                                        <p:strVal val="visible"/>
                                      </p:to>
                                    </p:set>
                                    <p:animEffect transition="in" filter="wipe(down)">
                                      <p:cBhvr>
                                        <p:cTn id="40" dur="500"/>
                                        <p:tgtEl>
                                          <p:spTgt spid="11271"/>
                                        </p:tgtEl>
                                      </p:cBhvr>
                                    </p:animEffect>
                                  </p:childTnLst>
                                </p:cTn>
                              </p:par>
                            </p:childTnLst>
                          </p:cTn>
                        </p:par>
                        <p:par>
                          <p:cTn id="41" fill="hold">
                            <p:stCondLst>
                              <p:cond delay="3500"/>
                            </p:stCondLst>
                            <p:childTnLst>
                              <p:par>
                                <p:cTn id="42" presetID="22" presetClass="entr" presetSubtype="4" fill="hold" nodeType="afterEffect">
                                  <p:stCondLst>
                                    <p:cond delay="0"/>
                                  </p:stCondLst>
                                  <p:childTnLst>
                                    <p:set>
                                      <p:cBhvr>
                                        <p:cTn id="43" dur="1" fill="hold">
                                          <p:stCondLst>
                                            <p:cond delay="0"/>
                                          </p:stCondLst>
                                        </p:cTn>
                                        <p:tgtEl>
                                          <p:spTgt spid="11272"/>
                                        </p:tgtEl>
                                        <p:attrNameLst>
                                          <p:attrName>style.visibility</p:attrName>
                                        </p:attrNameLst>
                                      </p:cBhvr>
                                      <p:to>
                                        <p:strVal val="visible"/>
                                      </p:to>
                                    </p:set>
                                    <p:animEffect transition="in" filter="wipe(down)">
                                      <p:cBhvr>
                                        <p:cTn id="44"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returns to scale</a:t>
            </a:r>
            <a:endParaRPr lang="en-US" dirty="0"/>
          </a:p>
        </p:txBody>
      </p:sp>
      <p:sp>
        <p:nvSpPr>
          <p:cNvPr id="6" name="Text Placeholder 2"/>
          <p:cNvSpPr>
            <a:spLocks noGrp="1"/>
          </p:cNvSpPr>
          <p:nvPr>
            <p:ph type="body" sz="quarter" idx="11"/>
          </p:nvPr>
        </p:nvSpPr>
        <p:spPr>
          <a:xfrm>
            <a:off x="152400" y="838200"/>
            <a:ext cx="3733800" cy="5791200"/>
          </a:xfrm>
        </p:spPr>
        <p:txBody>
          <a:bodyPr/>
          <a:lstStyle/>
          <a:p>
            <a:pPr>
              <a:spcBef>
                <a:spcPts val="0"/>
              </a:spcBef>
              <a:spcAft>
                <a:spcPts val="1200"/>
              </a:spcAft>
            </a:pPr>
            <a:r>
              <a:rPr lang="en-US" dirty="0"/>
              <a:t>The lowest level of output at which all economies of scale are exhausted is known as the </a:t>
            </a:r>
            <a:r>
              <a:rPr lang="en-US" b="1" i="1" dirty="0"/>
              <a:t>minimum efficient scale</a:t>
            </a:r>
            <a:r>
              <a:rPr lang="en-US" dirty="0"/>
              <a:t>.</a:t>
            </a:r>
          </a:p>
          <a:p>
            <a:pPr>
              <a:spcBef>
                <a:spcPts val="0"/>
              </a:spcBef>
              <a:spcAft>
                <a:spcPts val="1200"/>
              </a:spcAft>
            </a:pPr>
            <a:endParaRPr lang="en-US" dirty="0" smtClean="0"/>
          </a:p>
          <a:p>
            <a:pPr>
              <a:spcBef>
                <a:spcPts val="0"/>
              </a:spcBef>
              <a:spcAft>
                <a:spcPts val="1200"/>
              </a:spcAft>
            </a:pPr>
            <a:r>
              <a:rPr lang="en-US" dirty="0" smtClean="0"/>
              <a:t>At </a:t>
            </a:r>
            <a:r>
              <a:rPr lang="en-US" dirty="0"/>
              <a:t>some point, growing larger does not allow more economies of scale. The firm experiences </a:t>
            </a:r>
            <a:r>
              <a:rPr lang="en-US" b="1" i="1" dirty="0"/>
              <a:t>constant returns to scale</a:t>
            </a:r>
            <a:r>
              <a:rPr lang="en-US" dirty="0"/>
              <a:t>: its long-run average cost remains unchanged as it increases output</a:t>
            </a:r>
            <a:r>
              <a:rPr lang="en-US" dirty="0" smtClean="0"/>
              <a:t>.</a:t>
            </a:r>
            <a:endParaRPr lang="en-US" dirty="0"/>
          </a:p>
        </p:txBody>
      </p:sp>
      <p:sp>
        <p:nvSpPr>
          <p:cNvPr id="7" name="Text Placeholder 3"/>
          <p:cNvSpPr>
            <a:spLocks noGrp="1"/>
          </p:cNvSpPr>
          <p:nvPr>
            <p:ph type="body" sz="quarter" idx="12"/>
          </p:nvPr>
        </p:nvSpPr>
        <p:spPr>
          <a:xfrm>
            <a:off x="5867400" y="6048828"/>
            <a:ext cx="3124200" cy="449263"/>
          </a:xfrm>
        </p:spPr>
        <p:txBody>
          <a:bodyPr/>
          <a:lstStyle/>
          <a:p>
            <a:r>
              <a:rPr lang="en-US" dirty="0" smtClean="0"/>
              <a:t>The relationship between short-run average cost and long-run average cost</a:t>
            </a:r>
            <a:endParaRPr lang="en-US" dirty="0"/>
          </a:p>
        </p:txBody>
      </p:sp>
      <p:sp>
        <p:nvSpPr>
          <p:cNvPr id="8" name="Text Placeholder 4"/>
          <p:cNvSpPr>
            <a:spLocks noGrp="1"/>
          </p:cNvSpPr>
          <p:nvPr>
            <p:ph type="body" sz="quarter" idx="13"/>
          </p:nvPr>
        </p:nvSpPr>
        <p:spPr>
          <a:xfrm>
            <a:off x="4419600" y="6048828"/>
            <a:ext cx="1466850" cy="381000"/>
          </a:xfrm>
        </p:spPr>
        <p:txBody>
          <a:bodyPr/>
          <a:lstStyle/>
          <a:p>
            <a:r>
              <a:rPr lang="en-US" dirty="0" smtClean="0"/>
              <a:t>Figure 11.6</a:t>
            </a:r>
            <a:endParaRPr lang="en-US" dirty="0"/>
          </a:p>
        </p:txBody>
      </p:sp>
      <p:pic>
        <p:nvPicPr>
          <p:cNvPr id="9" name="Picture 2" descr="C:\Users\Paul\Dropbox\ECON 5e\Art From Fernando_For Digital\ch11\Figure 11_6\png\Figure_11_6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11\Figure 11_6\png\Figure_11_6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11\Figure 11_6\png\Figure_11_6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11\Figure 11_6\png\Figure_11_6_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11\Figure 11_6\png\Figure_11_6_4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11\Figure 11_6\png\Figure_11_6_4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11\Figure 11_6\png\Figure_11_6_4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11\Figure 11_6\png\Figure_11_6_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Paul\Dropbox\ECON 5e\Art From Fernando_For Digital\ch11\Figure 11_6\png\Figure_11_6_5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Paul\Dropbox\ECON 5e\Art From Fernando_For Digital\ch11\Figure 11_6\png\Figure_11_6_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Users\Paul\Dropbox\ECON 5e\Art From Fernando_For Digital\ch11\Figure 11_6\png\Figure_11_6_8.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C:\Users\Paul\Dropbox\ECON 5e\Art From Fernando_For Digital\ch11\Figure 11_6\png\Figure_11_6_9.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C:\Users\Paul\Dropbox\ECON 5e\Art From Fernando_For Digital\ch11\Figure 11_6\png\Figure_11_6_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5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Diseconomies of scale</a:t>
            </a:r>
            <a:endParaRPr lang="en-US" dirty="0"/>
          </a:p>
        </p:txBody>
      </p:sp>
      <p:sp>
        <p:nvSpPr>
          <p:cNvPr id="6" name="Text Placeholder 2"/>
          <p:cNvSpPr>
            <a:spLocks noGrp="1"/>
          </p:cNvSpPr>
          <p:nvPr>
            <p:ph type="body" sz="quarter" idx="11"/>
          </p:nvPr>
        </p:nvSpPr>
        <p:spPr>
          <a:xfrm>
            <a:off x="152400" y="838200"/>
            <a:ext cx="3733800" cy="5791200"/>
          </a:xfrm>
        </p:spPr>
        <p:txBody>
          <a:bodyPr/>
          <a:lstStyle/>
          <a:p>
            <a:pPr>
              <a:spcBef>
                <a:spcPts val="0"/>
              </a:spcBef>
              <a:spcAft>
                <a:spcPts val="1200"/>
              </a:spcAft>
            </a:pPr>
            <a:r>
              <a:rPr lang="en-US" dirty="0"/>
              <a:t>Eventually, firms might get so large that they experience </a:t>
            </a:r>
            <a:r>
              <a:rPr lang="en-US" b="1" i="1" dirty="0"/>
              <a:t>diseconomies of scale</a:t>
            </a:r>
            <a:r>
              <a:rPr lang="en-US" dirty="0"/>
              <a:t>: a situation in which a firm’s long-run average costs rise as the firm increases output.</a:t>
            </a:r>
          </a:p>
          <a:p>
            <a:pPr>
              <a:spcBef>
                <a:spcPts val="0"/>
              </a:spcBef>
              <a:spcAft>
                <a:spcPts val="1200"/>
              </a:spcAft>
            </a:pPr>
            <a:r>
              <a:rPr lang="en-US" dirty="0"/>
              <a:t>This might happen because the firm gets to large to manage effectively, or because the firm has to employ workers or other factors of production that are less well suited to production</a:t>
            </a:r>
            <a:r>
              <a:rPr lang="en-US" dirty="0" smtClean="0"/>
              <a:t>.</a:t>
            </a:r>
            <a:endParaRPr lang="en-US" dirty="0"/>
          </a:p>
        </p:txBody>
      </p:sp>
      <p:sp>
        <p:nvSpPr>
          <p:cNvPr id="7" name="Text Placeholder 3"/>
          <p:cNvSpPr>
            <a:spLocks noGrp="1"/>
          </p:cNvSpPr>
          <p:nvPr>
            <p:ph type="body" sz="quarter" idx="12"/>
          </p:nvPr>
        </p:nvSpPr>
        <p:spPr>
          <a:xfrm>
            <a:off x="5867400" y="6048828"/>
            <a:ext cx="3124200" cy="449263"/>
          </a:xfrm>
        </p:spPr>
        <p:txBody>
          <a:bodyPr/>
          <a:lstStyle/>
          <a:p>
            <a:r>
              <a:rPr lang="en-US" dirty="0" smtClean="0"/>
              <a:t>The relationship between short-run average cost and long-run average cost</a:t>
            </a:r>
            <a:endParaRPr lang="en-US" dirty="0"/>
          </a:p>
        </p:txBody>
      </p:sp>
      <p:sp>
        <p:nvSpPr>
          <p:cNvPr id="8" name="Text Placeholder 4"/>
          <p:cNvSpPr>
            <a:spLocks noGrp="1"/>
          </p:cNvSpPr>
          <p:nvPr>
            <p:ph type="body" sz="quarter" idx="13"/>
          </p:nvPr>
        </p:nvSpPr>
        <p:spPr>
          <a:xfrm>
            <a:off x="4419600" y="6048828"/>
            <a:ext cx="1466850" cy="381000"/>
          </a:xfrm>
        </p:spPr>
        <p:txBody>
          <a:bodyPr/>
          <a:lstStyle/>
          <a:p>
            <a:r>
              <a:rPr lang="en-US" dirty="0" smtClean="0"/>
              <a:t>Figure 11.6</a:t>
            </a:r>
            <a:endParaRPr lang="en-US" dirty="0"/>
          </a:p>
        </p:txBody>
      </p:sp>
      <p:pic>
        <p:nvPicPr>
          <p:cNvPr id="9" name="Picture 2" descr="C:\Users\Paul\Dropbox\ECON 5e\Art From Fernando_For Digital\ch11\Figure 11_6\png\Figure_11_6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11\Figure 11_6\png\Figure_11_6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11\Figure 11_6\png\Figure_11_6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11\Figure 11_6\png\Figure_11_6_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11\Figure 11_6\png\Figure_11_6_4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11\Figure 11_6\png\Figure_11_6_4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11\Figure 11_6\png\Figure_11_6_4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11\Figure 11_6\png\Figure_11_6_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Paul\Dropbox\ECON 5e\Art From Fernando_For Digital\ch11\Figure 11_6\png\Figure_11_6_5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Paul\Dropbox\ECON 5e\Art From Fernando_For Digital\ch11\Figure 11_6\png\Figure_11_6_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Users\Paul\Dropbox\ECON 5e\Art From Fernando_For Digital\ch11\Figure 11_6\png\Figure_11_6_8.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C:\Users\Paul\Dropbox\ECON 5e\Art From Fernando_For Digital\ch11\Figure 11_6\png\Figure_11_6_9.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C:\Users\Paul\Dropbox\ECON 5e\Art From Fernando_For Digital\ch11\Figure 11_6\png\Figure_11_6_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77609" y="1679575"/>
            <a:ext cx="5639403" cy="41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Long-run average costs curves for automobile factories</a:t>
            </a:r>
            <a:endParaRPr lang="en-US" sz="2800" dirty="0"/>
          </a:p>
        </p:txBody>
      </p:sp>
      <p:sp>
        <p:nvSpPr>
          <p:cNvPr id="4" name="Text Placeholder 2"/>
          <p:cNvSpPr>
            <a:spLocks noGrp="1"/>
          </p:cNvSpPr>
          <p:nvPr>
            <p:ph type="body" sz="quarter" idx="11"/>
          </p:nvPr>
        </p:nvSpPr>
        <p:spPr>
          <a:xfrm>
            <a:off x="152400" y="838200"/>
            <a:ext cx="8839200" cy="5638800"/>
          </a:xfrm>
        </p:spPr>
        <p:txBody>
          <a:bodyPr/>
          <a:lstStyle/>
          <a:p>
            <a:r>
              <a:rPr lang="en-US" dirty="0" smtClean="0"/>
              <a:t>Why might a car company experience economies of scale?</a:t>
            </a:r>
          </a:p>
          <a:p>
            <a:pPr marL="342900" indent="-342900">
              <a:buFont typeface="Arial" panose="020B0604020202020204" pitchFamily="34" charset="0"/>
              <a:buChar char="•"/>
            </a:pPr>
            <a:r>
              <a:rPr lang="en-US" dirty="0" smtClean="0"/>
              <a:t>Production might increase at a greater-than-proportional rate as inputs increase.</a:t>
            </a:r>
          </a:p>
          <a:p>
            <a:pPr marL="342900" indent="-342900">
              <a:buFont typeface="Arial" panose="020B0604020202020204" pitchFamily="34" charset="0"/>
              <a:buChar char="•"/>
            </a:pPr>
            <a:r>
              <a:rPr lang="en-US" dirty="0" smtClean="0"/>
              <a:t>Having more workers can allow specialization.</a:t>
            </a:r>
          </a:p>
          <a:p>
            <a:pPr marL="342900" indent="-342900">
              <a:buFont typeface="Arial" panose="020B0604020202020204" pitchFamily="34" charset="0"/>
              <a:buChar char="•"/>
            </a:pPr>
            <a:r>
              <a:rPr lang="en-US" dirty="0" smtClean="0"/>
              <a:t>Large firms may be able to purchase inputs at lower prices.</a:t>
            </a:r>
          </a:p>
          <a:p>
            <a:pPr marL="342900" indent="-342900">
              <a:buFont typeface="Arial" panose="020B0604020202020204" pitchFamily="34" charset="0"/>
              <a:buChar char="•"/>
            </a:pPr>
            <a:endParaRPr lang="en-US" dirty="0"/>
          </a:p>
          <a:p>
            <a:r>
              <a:rPr lang="en-US" dirty="0" smtClean="0"/>
              <a:t>But economies of scale will not last forever.</a:t>
            </a:r>
          </a:p>
          <a:p>
            <a:pPr marL="342900" indent="-342900">
              <a:buFont typeface="Arial" panose="020B0604020202020204" pitchFamily="34" charset="0"/>
              <a:buChar char="•"/>
            </a:pPr>
            <a:r>
              <a:rPr lang="en-US" dirty="0" smtClean="0"/>
              <a:t>Eventually managers may have difficulty coordinating huge operations.</a:t>
            </a:r>
          </a:p>
          <a:p>
            <a:pPr marL="342900" indent="-342900">
              <a:buFont typeface="Arial" panose="020B0604020202020204" pitchFamily="34" charset="0"/>
              <a:buChar char="•"/>
            </a:pPr>
            <a:endParaRPr lang="en-US" dirty="0"/>
          </a:p>
          <a:p>
            <a:r>
              <a:rPr lang="en-US" i="1" dirty="0" smtClean="0"/>
              <a:t>“Demand for… high volumes saps your energy. Over a period of time, it eroded our focus… [and] thinned out the expertise and knowledge we painstakingly built up over the years.”</a:t>
            </a:r>
          </a:p>
          <a:p>
            <a:r>
              <a:rPr lang="en-US" i="1" dirty="0"/>
              <a:t>	</a:t>
            </a:r>
            <a:r>
              <a:rPr lang="en-US" i="1" dirty="0" smtClean="0"/>
              <a:t>- President of Toyota’s Georgetown plant</a:t>
            </a:r>
            <a:endParaRPr lang="en-US" i="1" dirty="0"/>
          </a:p>
        </p:txBody>
      </p:sp>
    </p:spTree>
    <p:extLst>
      <p:ext uri="{BB962C8B-B14F-4D97-AF65-F5344CB8AC3E}">
        <p14:creationId xmlns:p14="http://schemas.microsoft.com/office/powerpoint/2010/main" val="56220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left)">
                                      <p:cBhvr>
                                        <p:cTn id="32" dur="500"/>
                                        <p:tgtEl>
                                          <p:spTgt spid="4">
                                            <p:txEl>
                                              <p:pRg st="8" end="8"/>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left)">
                                      <p:cBhvr>
                                        <p:cTn id="3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Firms and technologies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pPr>
            <a:r>
              <a:rPr lang="en-US" dirty="0"/>
              <a:t>The basic activity of a firm is to use </a:t>
            </a:r>
            <a:r>
              <a:rPr lang="en-US" i="1" dirty="0"/>
              <a:t>inputs</a:t>
            </a:r>
            <a:r>
              <a:rPr lang="en-US" dirty="0"/>
              <a:t>, for example</a:t>
            </a:r>
            <a:endParaRPr lang="en-US" i="1" dirty="0"/>
          </a:p>
          <a:p>
            <a:pPr marL="342900" indent="-342900">
              <a:spcBef>
                <a:spcPct val="20000"/>
              </a:spcBef>
              <a:buFont typeface="Arial" pitchFamily="34" charset="0"/>
              <a:buChar char="•"/>
            </a:pPr>
            <a:r>
              <a:rPr lang="en-US" dirty="0"/>
              <a:t>Workers,</a:t>
            </a:r>
          </a:p>
          <a:p>
            <a:pPr marL="342900" indent="-342900">
              <a:spcBef>
                <a:spcPct val="20000"/>
              </a:spcBef>
              <a:buFont typeface="Arial" pitchFamily="34" charset="0"/>
              <a:buChar char="•"/>
            </a:pPr>
            <a:r>
              <a:rPr lang="en-US" dirty="0"/>
              <a:t>Machines, and</a:t>
            </a:r>
          </a:p>
          <a:p>
            <a:pPr marL="342900" indent="-342900">
              <a:spcBef>
                <a:spcPct val="20000"/>
              </a:spcBef>
              <a:buFont typeface="Arial" pitchFamily="34" charset="0"/>
              <a:buChar char="•"/>
            </a:pPr>
            <a:r>
              <a:rPr lang="en-US" dirty="0"/>
              <a:t>Natural resources</a:t>
            </a:r>
          </a:p>
          <a:p>
            <a:pPr>
              <a:spcBef>
                <a:spcPct val="20000"/>
              </a:spcBef>
            </a:pPr>
            <a:r>
              <a:rPr lang="en-US" dirty="0"/>
              <a:t>to produce </a:t>
            </a:r>
            <a:r>
              <a:rPr lang="en-US" i="1" dirty="0"/>
              <a:t>outputs</a:t>
            </a:r>
            <a:r>
              <a:rPr lang="en-US" dirty="0"/>
              <a:t> of goods and services.</a:t>
            </a:r>
          </a:p>
          <a:p>
            <a:pPr>
              <a:spcBef>
                <a:spcPct val="20000"/>
              </a:spcBef>
            </a:pPr>
            <a:endParaRPr lang="en-US" dirty="0"/>
          </a:p>
          <a:p>
            <a:pPr>
              <a:spcBef>
                <a:spcPct val="20000"/>
              </a:spcBef>
            </a:pPr>
            <a:r>
              <a:rPr lang="en-US" dirty="0"/>
              <a:t>We call the process by which a firm does this a </a:t>
            </a:r>
            <a:r>
              <a:rPr lang="en-US" b="1" i="1" dirty="0"/>
              <a:t>technology</a:t>
            </a:r>
            <a:r>
              <a:rPr lang="en-US" dirty="0"/>
              <a:t>; if a firm improves its ability to turn inputs into outputs, we refer to this as a positive </a:t>
            </a:r>
            <a:r>
              <a:rPr lang="en-US" b="1" i="1" dirty="0"/>
              <a:t>technological change</a:t>
            </a:r>
            <a:r>
              <a:rPr lang="en-US" dirty="0"/>
              <a:t>.</a:t>
            </a:r>
          </a:p>
          <a:p>
            <a:pPr>
              <a:spcBef>
                <a:spcPct val="20000"/>
              </a:spcBef>
            </a:pPr>
            <a:endParaRPr lang="en-US" dirty="0"/>
          </a:p>
          <a:p>
            <a:pPr>
              <a:spcBef>
                <a:spcPct val="20000"/>
              </a:spcBef>
            </a:pPr>
            <a:r>
              <a:rPr lang="en-US" b="1" dirty="0"/>
              <a:t>Technology</a:t>
            </a:r>
            <a:r>
              <a:rPr lang="en-US" dirty="0"/>
              <a:t>: The processes a firm uses to turn inputs into outputs of goods and services.</a:t>
            </a:r>
          </a:p>
          <a:p>
            <a:pPr>
              <a:spcBef>
                <a:spcPct val="20000"/>
              </a:spcBef>
            </a:pPr>
            <a:r>
              <a:rPr lang="en-US" b="1" dirty="0"/>
              <a:t>Technological change</a:t>
            </a:r>
            <a:r>
              <a:rPr lang="en-US" dirty="0"/>
              <a:t>: A change in the ability of a firm to produce a given level of output with a given quantity of inputs</a:t>
            </a:r>
            <a:r>
              <a:rPr lang="en-US" dirty="0" smtClean="0"/>
              <a:t>.</a:t>
            </a:r>
            <a:endParaRPr lang="en-US" b="1" dirty="0"/>
          </a:p>
        </p:txBody>
      </p:sp>
    </p:spTree>
    <p:extLst>
      <p:ext uri="{BB962C8B-B14F-4D97-AF65-F5344CB8AC3E}">
        <p14:creationId xmlns:p14="http://schemas.microsoft.com/office/powerpoint/2010/main" val="7369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left)">
                                      <p:cBhvr>
                                        <p:cTn id="32" dur="500"/>
                                        <p:tgtEl>
                                          <p:spTgt spid="4">
                                            <p:txEl>
                                              <p:pRg st="8" end="8"/>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left)">
                                      <p:cBhvr>
                                        <p:cTn id="3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Diseconomies of scale at Ford Motor Company</a:t>
            </a:r>
            <a:endParaRPr lang="en-US" sz="2600" dirty="0"/>
          </a:p>
        </p:txBody>
      </p:sp>
      <p:sp>
        <p:nvSpPr>
          <p:cNvPr id="4" name="Text Placeholder 2"/>
          <p:cNvSpPr>
            <a:spLocks noGrp="1"/>
          </p:cNvSpPr>
          <p:nvPr>
            <p:ph type="body" sz="quarter" idx="11"/>
          </p:nvPr>
        </p:nvSpPr>
        <p:spPr>
          <a:xfrm>
            <a:off x="152400" y="838200"/>
            <a:ext cx="4648200" cy="5638800"/>
          </a:xfrm>
        </p:spPr>
        <p:txBody>
          <a:bodyPr/>
          <a:lstStyle/>
          <a:p>
            <a:r>
              <a:rPr lang="en-US" dirty="0"/>
              <a:t>Henry Ford is well known for his successes producing cars on an assembly line, allowing division of labor to help achieve economies of scale.</a:t>
            </a:r>
          </a:p>
          <a:p>
            <a:endParaRPr lang="en-US" dirty="0"/>
          </a:p>
          <a:p>
            <a:r>
              <a:rPr lang="en-US" dirty="0"/>
              <a:t>Hoping to build on this, Ford built an enormous industrial complex along the River Rouge in Dearborn, Michigan, to produce the Model A.</a:t>
            </a:r>
          </a:p>
          <a:p>
            <a:endParaRPr lang="en-US" dirty="0"/>
          </a:p>
          <a:p>
            <a:r>
              <a:rPr lang="en-US" dirty="0"/>
              <a:t>The Model A lost money for Ford, because the River Rouge complex was too large to allow efficient production, producing a disconnect between workers and management.</a:t>
            </a:r>
          </a:p>
          <a:p>
            <a:endParaRPr lang="en-US" dirty="0"/>
          </a:p>
        </p:txBody>
      </p:sp>
      <p:pic>
        <p:nvPicPr>
          <p:cNvPr id="5" name="Picture 2"/>
          <p:cNvPicPr>
            <a:picLocks noChangeAspect="1" noChangeArrowheads="1"/>
          </p:cNvPicPr>
          <p:nvPr/>
        </p:nvPicPr>
        <p:blipFill>
          <a:blip r:embed="rId2"/>
          <a:srcRect/>
          <a:stretch>
            <a:fillRect/>
          </a:stretch>
        </p:blipFill>
        <p:spPr bwMode="auto">
          <a:xfrm>
            <a:off x="4800600" y="990600"/>
            <a:ext cx="4191000" cy="4787361"/>
          </a:xfrm>
          <a:prstGeom prst="rect">
            <a:avLst/>
          </a:prstGeom>
          <a:noFill/>
          <a:ln w="9525">
            <a:noFill/>
            <a:miter lim="800000"/>
            <a:headEnd/>
            <a:tailEnd/>
          </a:ln>
        </p:spPr>
      </p:pic>
    </p:spTree>
    <p:extLst>
      <p:ext uri="{BB962C8B-B14F-4D97-AF65-F5344CB8AC3E}">
        <p14:creationId xmlns:p14="http://schemas.microsoft.com/office/powerpoint/2010/main" val="39366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definitions of cost</a:t>
            </a:r>
            <a:endParaRPr lang="en-US" dirty="0"/>
          </a:p>
        </p:txBody>
      </p:sp>
      <p:sp>
        <p:nvSpPr>
          <p:cNvPr id="6" name="Text Placeholder 3"/>
          <p:cNvSpPr>
            <a:spLocks noGrp="1"/>
          </p:cNvSpPr>
          <p:nvPr>
            <p:ph type="body" sz="quarter" idx="12"/>
          </p:nvPr>
        </p:nvSpPr>
        <p:spPr>
          <a:xfrm>
            <a:off x="5753100" y="6027737"/>
            <a:ext cx="2290763" cy="449263"/>
          </a:xfrm>
        </p:spPr>
        <p:txBody>
          <a:bodyPr/>
          <a:lstStyle/>
          <a:p>
            <a:r>
              <a:rPr lang="en-US" dirty="0" smtClean="0"/>
              <a:t>A summary of definitions of cost</a:t>
            </a:r>
            <a:endParaRPr lang="en-US" dirty="0"/>
          </a:p>
        </p:txBody>
      </p:sp>
      <p:sp>
        <p:nvSpPr>
          <p:cNvPr id="7" name="Text Placeholder 4"/>
          <p:cNvSpPr>
            <a:spLocks noGrp="1"/>
          </p:cNvSpPr>
          <p:nvPr>
            <p:ph type="body" sz="quarter" idx="13"/>
          </p:nvPr>
        </p:nvSpPr>
        <p:spPr>
          <a:xfrm>
            <a:off x="4419600" y="6027737"/>
            <a:ext cx="1352550" cy="381000"/>
          </a:xfrm>
        </p:spPr>
        <p:txBody>
          <a:bodyPr/>
          <a:lstStyle/>
          <a:p>
            <a:r>
              <a:rPr lang="en-US" dirty="0" smtClean="0"/>
              <a:t>Table 11.4</a:t>
            </a:r>
            <a:endParaRPr lang="en-US" dirty="0"/>
          </a:p>
        </p:txBody>
      </p:sp>
      <p:graphicFrame>
        <p:nvGraphicFramePr>
          <p:cNvPr id="8" name="Group 97"/>
          <p:cNvGraphicFramePr>
            <a:graphicFrameLocks/>
          </p:cNvGraphicFramePr>
          <p:nvPr>
            <p:extLst>
              <p:ext uri="{D42A27DB-BD31-4B8C-83A1-F6EECF244321}">
                <p14:modId xmlns:p14="http://schemas.microsoft.com/office/powerpoint/2010/main" val="3444833033"/>
              </p:ext>
            </p:extLst>
          </p:nvPr>
        </p:nvGraphicFramePr>
        <p:xfrm>
          <a:off x="304800" y="762000"/>
          <a:ext cx="8240712" cy="5086860"/>
        </p:xfrm>
        <a:graphic>
          <a:graphicData uri="http://schemas.openxmlformats.org/drawingml/2006/table">
            <a:tbl>
              <a:tblPr/>
              <a:tblGrid>
                <a:gridCol w="2062864"/>
                <a:gridCol w="3520373"/>
                <a:gridCol w="2657475"/>
              </a:tblGrid>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rPr>
                        <a:t>Term</a:t>
                      </a:r>
                      <a:endParaRPr kumimoji="0" lang="en-US" sz="1600" b="1" i="1" u="none" strike="noStrike" cap="none" normalizeH="0" baseline="0" dirty="0" smtClean="0">
                        <a:ln>
                          <a:noFill/>
                        </a:ln>
                        <a:solidFill>
                          <a:srgbClr val="0064B3"/>
                        </a:solidFill>
                        <a:effectLst/>
                        <a:latin typeface="Arial" charset="0"/>
                      </a:endParaRPr>
                    </a:p>
                  </a:txBody>
                  <a:tcPr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rPr>
                        <a:t>Definition</a:t>
                      </a:r>
                      <a:endParaRPr kumimoji="0" lang="en-US" sz="1600" b="1" i="1" u="none" strike="noStrike" cap="none" normalizeH="0" baseline="0" dirty="0" smtClean="0">
                        <a:ln>
                          <a:noFill/>
                        </a:ln>
                        <a:solidFill>
                          <a:srgbClr val="0064B3"/>
                        </a:solidFill>
                        <a:effectLst/>
                        <a:latin typeface="Arial" charset="0"/>
                      </a:endParaRP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rPr>
                        <a:t>Symbols and Equations</a:t>
                      </a:r>
                      <a:endParaRPr kumimoji="0" lang="en-US" sz="1600" b="1" i="1" u="none" strike="noStrike" cap="none" normalizeH="0" baseline="0" dirty="0" smtClean="0">
                        <a:ln>
                          <a:noFill/>
                        </a:ln>
                        <a:solidFill>
                          <a:srgbClr val="0064B3"/>
                        </a:solidFill>
                        <a:effectLst/>
                        <a:latin typeface="Arial" charset="0"/>
                      </a:endParaRPr>
                    </a:p>
                  </a:txBody>
                  <a:tcPr marL="22860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Total cost</a:t>
                      </a:r>
                      <a:endParaRPr kumimoji="0" lang="en-US" sz="1600" b="0" i="1" u="none" strike="noStrike" cap="none" normalizeH="0" baseline="0" dirty="0" smtClean="0">
                        <a:ln>
                          <a:noFill/>
                        </a:ln>
                        <a:solidFill>
                          <a:schemeClr val="tx1"/>
                        </a:solidFill>
                        <a:effectLst/>
                        <a:latin typeface="Arial" charset="0"/>
                      </a:endParaRP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The cost of all the inputs used by a firm, or fixed cost plus variable cost</a:t>
                      </a:r>
                      <a:endParaRPr kumimoji="0" lang="en-US" sz="1600" b="0" i="1" u="none" strike="noStrike" cap="none" normalizeH="0" baseline="0" dirty="0" smtClean="0">
                        <a:ln>
                          <a:noFill/>
                        </a:ln>
                        <a:solidFill>
                          <a:schemeClr val="tx1"/>
                        </a:solidFill>
                        <a:effectLst/>
                        <a:latin typeface="Arial" charset="0"/>
                      </a:endParaRPr>
                    </a:p>
                  </a:txBody>
                  <a:tcP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TC</a:t>
                      </a:r>
                    </a:p>
                  </a:txBody>
                  <a:tcPr marL="228600"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Fixed costs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Costs that remain constant as a firm’s level of output changes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FC</a:t>
                      </a:r>
                    </a:p>
                  </a:txBody>
                  <a:tcPr marL="228600" horzOverflow="overflow">
                    <a:lnL>
                      <a:noFill/>
                    </a:lnL>
                    <a:lnR cap="flat">
                      <a:noFill/>
                    </a:lnR>
                    <a:lnT>
                      <a:noFill/>
                    </a:lnT>
                    <a:lnB>
                      <a:noFill/>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Variable costs</a:t>
                      </a:r>
                      <a:endParaRPr kumimoji="0" lang="en-US" sz="16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Costs that change as the firm’s level of output changes</a:t>
                      </a:r>
                      <a:endParaRPr kumimoji="0" lang="en-US" sz="1600" b="0" i="1"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VC</a:t>
                      </a:r>
                    </a:p>
                  </a:txBody>
                  <a:tcPr marL="228600" horzOverflow="overflow">
                    <a:lnL>
                      <a:noFill/>
                    </a:lnL>
                    <a:lnR cap="flat">
                      <a:noFill/>
                    </a:lnR>
                    <a:lnT>
                      <a:noFill/>
                    </a:lnT>
                    <a:lnB>
                      <a:noFill/>
                    </a:lnB>
                    <a:lnTlToBr>
                      <a:noFill/>
                    </a:lnTlToBr>
                    <a:lnBlToTr>
                      <a:noFill/>
                    </a:lnBlToTr>
                    <a:noFill/>
                  </a:tcPr>
                </a:tc>
              </a:tr>
              <a:tr h="585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Marginal cost</a:t>
                      </a:r>
                      <a:endParaRPr kumimoji="0" lang="en-US" sz="16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Increase in total cost resulting from producing another unit of output</a:t>
                      </a:r>
                    </a:p>
                  </a:txBody>
                  <a:tcPr horzOverflow="overflow">
                    <a:lnL>
                      <a:noFill/>
                    </a:lnL>
                    <a:lnR>
                      <a:noFill/>
                    </a:lnR>
                    <a:lnT>
                      <a:noFill/>
                    </a:lnT>
                    <a:lnB>
                      <a:noFill/>
                    </a:lnB>
                    <a:lnTlToBr>
                      <a:noFill/>
                    </a:lnTlToBr>
                    <a:lnBlToTr>
                      <a:noFill/>
                    </a:lnBlToTr>
                    <a:noFill/>
                  </a:tcPr>
                </a:tc>
                <a:tc>
                  <a:txBody>
                    <a:bodyPr/>
                    <a:lstStyle/>
                    <a:p>
                      <a:endParaRPr lang="en-US" dirty="0"/>
                    </a:p>
                  </a:txBody>
                  <a:tcPr marL="182880" marR="1371600" anchor="ctr" horzOverflow="overflow">
                    <a:lnL>
                      <a:noFill/>
                    </a:lnL>
                    <a:lnR cap="flat">
                      <a:noFill/>
                    </a:lnR>
                    <a:lnT>
                      <a:noFill/>
                    </a:lnT>
                    <a:lnB>
                      <a:noFill/>
                    </a:lnB>
                    <a:lnTlToBr>
                      <a:noFill/>
                    </a:lnTlToBr>
                    <a:lnBlToTr>
                      <a:noFill/>
                    </a:lnBlToTr>
                    <a:blipFill rotWithShape="1">
                      <a:blip r:embed="rId2"/>
                      <a:stretch>
                        <a:fillRect l="-211468" t="-357292" b="-428125"/>
                      </a:stretch>
                    </a:blipFill>
                  </a:tcPr>
                </a:tc>
              </a:tr>
              <a:tr h="585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Average total cost</a:t>
                      </a:r>
                      <a:endParaRPr kumimoji="0" lang="en-US" sz="16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Total cost divided by the quantity of output produced</a:t>
                      </a:r>
                    </a:p>
                  </a:txBody>
                  <a:tcPr horzOverflow="overflow">
                    <a:lnL>
                      <a:noFill/>
                    </a:lnL>
                    <a:lnR>
                      <a:noFill/>
                    </a:lnR>
                    <a:lnT>
                      <a:noFill/>
                    </a:lnT>
                    <a:lnB>
                      <a:noFill/>
                    </a:lnB>
                    <a:lnTlToBr>
                      <a:noFill/>
                    </a:lnTlToBr>
                    <a:lnBlToTr>
                      <a:noFill/>
                    </a:lnBlToTr>
                    <a:noFill/>
                  </a:tcPr>
                </a:tc>
                <a:tc>
                  <a:txBody>
                    <a:bodyPr/>
                    <a:lstStyle/>
                    <a:p>
                      <a:endParaRPr lang="en-US" dirty="0"/>
                    </a:p>
                  </a:txBody>
                  <a:tcPr marL="182880" marR="1371600" anchor="ctr" horzOverflow="overflow">
                    <a:lnL>
                      <a:noFill/>
                    </a:lnL>
                    <a:lnR cap="flat">
                      <a:noFill/>
                    </a:lnR>
                    <a:lnT>
                      <a:noFill/>
                    </a:lnT>
                    <a:lnB>
                      <a:noFill/>
                    </a:lnB>
                    <a:lnTlToBr>
                      <a:noFill/>
                    </a:lnTlToBr>
                    <a:lnBlToTr>
                      <a:noFill/>
                    </a:lnBlToTr>
                    <a:blipFill rotWithShape="1">
                      <a:blip r:embed="rId2"/>
                      <a:stretch>
                        <a:fillRect l="-211468" t="-457292" b="-328125"/>
                      </a:stretch>
                    </a:blipFill>
                  </a:tcPr>
                </a:tc>
              </a:tr>
              <a:tr h="585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Average fixed cost</a:t>
                      </a:r>
                      <a:endParaRPr kumimoji="0" lang="en-US" sz="16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Fixed cost divided by the quantity of output produced</a:t>
                      </a:r>
                      <a:endParaRPr kumimoji="0" lang="en-US" sz="1600" b="0" i="1"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endParaRPr lang="en-US" dirty="0"/>
                    </a:p>
                  </a:txBody>
                  <a:tcPr marL="182880" marR="1371600" anchor="ctr" horzOverflow="overflow">
                    <a:lnL>
                      <a:noFill/>
                    </a:lnL>
                    <a:lnR cap="flat">
                      <a:noFill/>
                    </a:lnR>
                    <a:lnT>
                      <a:noFill/>
                    </a:lnT>
                    <a:lnB>
                      <a:noFill/>
                    </a:lnB>
                    <a:lnTlToBr>
                      <a:noFill/>
                    </a:lnTlToBr>
                    <a:lnBlToTr>
                      <a:noFill/>
                    </a:lnBlToTr>
                    <a:blipFill rotWithShape="1">
                      <a:blip r:embed="rId2"/>
                      <a:stretch>
                        <a:fillRect l="-211468" t="-557292" b="-228125"/>
                      </a:stretch>
                    </a:blipFill>
                  </a:tcPr>
                </a:tc>
              </a:tr>
              <a:tr h="585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Average variable cost</a:t>
                      </a:r>
                      <a:endParaRPr kumimoji="0" lang="en-US" sz="16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Variable cost divided by the quantity of output produced</a:t>
                      </a:r>
                    </a:p>
                  </a:txBody>
                  <a:tcPr horzOverflow="overflow">
                    <a:lnL>
                      <a:noFill/>
                    </a:lnL>
                    <a:lnR>
                      <a:noFill/>
                    </a:lnR>
                    <a:lnT>
                      <a:noFill/>
                    </a:lnT>
                    <a:lnB>
                      <a:noFill/>
                    </a:lnB>
                    <a:lnTlToBr>
                      <a:noFill/>
                    </a:lnTlToBr>
                    <a:lnBlToTr>
                      <a:noFill/>
                    </a:lnBlToTr>
                    <a:noFill/>
                  </a:tcPr>
                </a:tc>
                <a:tc>
                  <a:txBody>
                    <a:bodyPr/>
                    <a:lstStyle/>
                    <a:p>
                      <a:endParaRPr lang="en-US" dirty="0"/>
                    </a:p>
                  </a:txBody>
                  <a:tcPr marL="182880" marR="1371600" anchor="ctr" horzOverflow="overflow">
                    <a:lnL>
                      <a:noFill/>
                    </a:lnL>
                    <a:lnR cap="flat">
                      <a:noFill/>
                    </a:lnR>
                    <a:lnT>
                      <a:noFill/>
                    </a:lnT>
                    <a:lnB>
                      <a:noFill/>
                    </a:lnB>
                    <a:lnTlToBr>
                      <a:noFill/>
                    </a:lnTlToBr>
                    <a:lnBlToTr>
                      <a:noFill/>
                    </a:lnBlToTr>
                    <a:blipFill rotWithShape="1">
                      <a:blip r:embed="rId2"/>
                      <a:stretch>
                        <a:fillRect l="-211468" t="-657292" b="-128125"/>
                      </a:stretch>
                    </a:blipFill>
                  </a:tcPr>
                </a:tc>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Implicit cost</a:t>
                      </a:r>
                      <a:endParaRPr kumimoji="0" lang="en-US" sz="16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 nonmonetary opportunity cost</a:t>
                      </a:r>
                      <a:endParaRPr kumimoji="0" lang="en-US" sz="1600" b="0" i="1"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cs typeface="Arial" charset="0"/>
                        </a:rPr>
                        <a:t>―</a:t>
                      </a:r>
                    </a:p>
                  </a:txBody>
                  <a:tcPr marL="228600"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Explicit cost</a:t>
                      </a:r>
                      <a:endParaRPr kumimoji="0" lang="en-US" sz="16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 cost that involves spending money</a:t>
                      </a:r>
                    </a:p>
                  </a:txBody>
                  <a:tcP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cs typeface="Arial" charset="0"/>
                        </a:rPr>
                        <a:t>―</a:t>
                      </a:r>
                    </a:p>
                  </a:txBody>
                  <a:tcPr marL="22860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718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misconceptions to avoid</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A </a:t>
            </a:r>
            <a:r>
              <a:rPr lang="en-US" i="1" dirty="0"/>
              <a:t>technology</a:t>
            </a:r>
            <a:r>
              <a:rPr lang="en-US" dirty="0"/>
              <a:t> in economics refers to the process of turning inputs into outputs.</a:t>
            </a:r>
          </a:p>
          <a:p>
            <a:pPr>
              <a:spcBef>
                <a:spcPts val="0"/>
              </a:spcBef>
              <a:spcAft>
                <a:spcPts val="1200"/>
              </a:spcAft>
            </a:pPr>
            <a:r>
              <a:rPr lang="en-US" dirty="0"/>
              <a:t>“Increasing average cost” can occur in the short-run (</a:t>
            </a:r>
            <a:r>
              <a:rPr lang="en-US" i="1" dirty="0"/>
              <a:t>diminishing returns</a:t>
            </a:r>
            <a:r>
              <a:rPr lang="en-US" dirty="0"/>
              <a:t>) or in the long-run (</a:t>
            </a:r>
            <a:r>
              <a:rPr lang="en-US" i="1" dirty="0"/>
              <a:t>diseconomies of scale</a:t>
            </a:r>
            <a:r>
              <a:rPr lang="en-US" dirty="0"/>
              <a:t>). The reasons for the two are not the same.</a:t>
            </a:r>
          </a:p>
          <a:p>
            <a:pPr>
              <a:spcBef>
                <a:spcPts val="0"/>
              </a:spcBef>
              <a:spcAft>
                <a:spcPts val="1200"/>
              </a:spcAft>
            </a:pPr>
            <a:r>
              <a:rPr lang="en-US" dirty="0"/>
              <a:t>When calculating marginal product of labor and marginal cost, don’t forget about the denominator (bottom line) in the equation; this is the most common error in calculating these.</a:t>
            </a:r>
          </a:p>
          <a:p>
            <a:pPr>
              <a:spcBef>
                <a:spcPts val="0"/>
              </a:spcBef>
              <a:spcAft>
                <a:spcPts val="1200"/>
              </a:spcAft>
            </a:pPr>
            <a:r>
              <a:rPr lang="en-US" dirty="0"/>
              <a:t>The “long run” refers not to a specific period of time, but a conceptual period of time that is sufficiently long to allow all inputs to be altered</a:t>
            </a:r>
            <a:r>
              <a:rPr lang="en-US" dirty="0" smtClean="0"/>
              <a:t>.</a:t>
            </a:r>
            <a:endParaRPr lang="en-US" dirty="0"/>
          </a:p>
        </p:txBody>
      </p:sp>
    </p:spTree>
    <p:extLst>
      <p:ext uri="{BB962C8B-B14F-4D97-AF65-F5344CB8AC3E}">
        <p14:creationId xmlns:p14="http://schemas.microsoft.com/office/powerpoint/2010/main" val="18348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B3"/>
                </a:solidFill>
              </a:rPr>
              <a:t>Appendix: Using </a:t>
            </a:r>
            <a:r>
              <a:rPr lang="en-US" dirty="0">
                <a:solidFill>
                  <a:srgbClr val="0066B3"/>
                </a:solidFill>
              </a:rPr>
              <a:t>Isoquants and </a:t>
            </a:r>
            <a:r>
              <a:rPr lang="en-US" dirty="0" err="1">
                <a:solidFill>
                  <a:srgbClr val="0066B3"/>
                </a:solidFill>
              </a:rPr>
              <a:t>Isocost</a:t>
            </a:r>
            <a:r>
              <a:rPr lang="en-US" dirty="0">
                <a:solidFill>
                  <a:srgbClr val="0066B3"/>
                </a:solidFill>
              </a:rPr>
              <a:t> Lines to </a:t>
            </a:r>
            <a:r>
              <a:rPr lang="en-US" dirty="0" smtClean="0">
                <a:solidFill>
                  <a:srgbClr val="0066B3"/>
                </a:solidFill>
              </a:rPr>
              <a:t>Understand </a:t>
            </a:r>
            <a:r>
              <a:rPr lang="en-US" dirty="0">
                <a:solidFill>
                  <a:srgbClr val="0066B3"/>
                </a:solidFill>
              </a:rPr>
              <a:t>Production and </a:t>
            </a:r>
            <a:r>
              <a:rPr lang="en-US" dirty="0" smtClean="0">
                <a:solidFill>
                  <a:srgbClr val="0066B3"/>
                </a:solidFill>
              </a:rPr>
              <a:t>Cost</a:t>
            </a:r>
            <a:endParaRPr lang="en-US" dirty="0"/>
          </a:p>
        </p:txBody>
      </p:sp>
      <p:sp>
        <p:nvSpPr>
          <p:cNvPr id="4" name="Text Placeholder 3"/>
          <p:cNvSpPr>
            <a:spLocks noGrp="1"/>
          </p:cNvSpPr>
          <p:nvPr>
            <p:ph type="body" sz="quarter" idx="11"/>
          </p:nvPr>
        </p:nvSpPr>
        <p:spPr/>
        <p:txBody>
          <a:bodyPr/>
          <a:lstStyle/>
          <a:p>
            <a:r>
              <a:rPr lang="en-US" dirty="0"/>
              <a:t>Use isoquants and </a:t>
            </a:r>
            <a:r>
              <a:rPr lang="en-US" dirty="0" err="1"/>
              <a:t>isocost</a:t>
            </a:r>
            <a:r>
              <a:rPr lang="en-US" dirty="0"/>
              <a:t> lines to understand production and cost.</a:t>
            </a:r>
          </a:p>
          <a:p>
            <a:endParaRPr lang="en-US" dirty="0"/>
          </a:p>
        </p:txBody>
      </p:sp>
    </p:spTree>
    <p:extLst>
      <p:ext uri="{BB962C8B-B14F-4D97-AF65-F5344CB8AC3E}">
        <p14:creationId xmlns:p14="http://schemas.microsoft.com/office/powerpoint/2010/main" val="3181945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cost?</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Suppose a firm has determined it wants to produce a particular level of output. What determines the cost of that output?</a:t>
            </a:r>
          </a:p>
          <a:p>
            <a:pPr marL="457200" indent="-457200">
              <a:spcBef>
                <a:spcPts val="0"/>
              </a:spcBef>
              <a:spcAft>
                <a:spcPts val="1200"/>
              </a:spcAft>
              <a:buAutoNum type="arabicPeriod"/>
            </a:pPr>
            <a:r>
              <a:rPr lang="en-US" b="1" dirty="0"/>
              <a:t>Technology</a:t>
            </a:r>
          </a:p>
          <a:p>
            <a:pPr>
              <a:spcBef>
                <a:spcPts val="0"/>
              </a:spcBef>
              <a:spcAft>
                <a:spcPts val="1200"/>
              </a:spcAft>
            </a:pPr>
            <a:r>
              <a:rPr lang="en-US" dirty="0"/>
              <a:t>In what ways can inputs be combined to produce output?</a:t>
            </a:r>
            <a:br>
              <a:rPr lang="en-US" dirty="0"/>
            </a:br>
            <a:endParaRPr lang="en-US" dirty="0"/>
          </a:p>
          <a:p>
            <a:pPr marL="457200" indent="-457200">
              <a:spcBef>
                <a:spcPts val="0"/>
              </a:spcBef>
              <a:spcAft>
                <a:spcPts val="1200"/>
              </a:spcAft>
              <a:buAutoNum type="arabicPeriod" startAt="2"/>
            </a:pPr>
            <a:r>
              <a:rPr lang="en-US" b="1" dirty="0"/>
              <a:t>Input prices</a:t>
            </a:r>
          </a:p>
          <a:p>
            <a:pPr>
              <a:spcBef>
                <a:spcPts val="0"/>
              </a:spcBef>
              <a:spcAft>
                <a:spcPts val="1200"/>
              </a:spcAft>
            </a:pPr>
            <a:r>
              <a:rPr lang="en-US" dirty="0"/>
              <a:t>What is the cost of each input compared with the other? That is, what is the </a:t>
            </a:r>
            <a:r>
              <a:rPr lang="en-US" i="1" dirty="0"/>
              <a:t>relative price</a:t>
            </a:r>
            <a:r>
              <a:rPr lang="en-US" dirty="0"/>
              <a:t> of each input</a:t>
            </a:r>
            <a:r>
              <a:rPr lang="en-US" dirty="0" smtClean="0"/>
              <a:t>?</a:t>
            </a:r>
            <a:endParaRPr lang="en-US" dirty="0"/>
          </a:p>
        </p:txBody>
      </p:sp>
    </p:spTree>
    <p:extLst>
      <p:ext uri="{BB962C8B-B14F-4D97-AF65-F5344CB8AC3E}">
        <p14:creationId xmlns:p14="http://schemas.microsoft.com/office/powerpoint/2010/main" val="227051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isoquants</a:t>
            </a:r>
            <a:endParaRPr lang="en-US" dirty="0"/>
          </a:p>
        </p:txBody>
      </p:sp>
      <p:sp>
        <p:nvSpPr>
          <p:cNvPr id="6" name="Text Placeholder 2"/>
          <p:cNvSpPr>
            <a:spLocks noGrp="1"/>
          </p:cNvSpPr>
          <p:nvPr>
            <p:ph type="body" sz="quarter" idx="11"/>
          </p:nvPr>
        </p:nvSpPr>
        <p:spPr>
          <a:xfrm>
            <a:off x="152400" y="838200"/>
            <a:ext cx="3962400" cy="5638800"/>
          </a:xfrm>
        </p:spPr>
        <p:txBody>
          <a:bodyPr/>
          <a:lstStyle/>
          <a:p>
            <a:pPr>
              <a:spcBef>
                <a:spcPts val="0"/>
              </a:spcBef>
              <a:spcAft>
                <a:spcPts val="1200"/>
              </a:spcAft>
            </a:pPr>
            <a:r>
              <a:rPr lang="en-US" dirty="0"/>
              <a:t>If a firm’s technology allows one input to be substituted for the other in order to maintain the same level of production, then there are various combinations of inputs that will produce the same level of output.</a:t>
            </a:r>
          </a:p>
          <a:p>
            <a:pPr>
              <a:spcBef>
                <a:spcPts val="0"/>
              </a:spcBef>
              <a:spcAft>
                <a:spcPts val="1200"/>
              </a:spcAft>
            </a:pPr>
            <a:r>
              <a:rPr lang="en-US" dirty="0"/>
              <a:t>The pizza restaurant might be able to produce 5000 pizzas with either</a:t>
            </a:r>
          </a:p>
          <a:p>
            <a:pPr marL="342900" indent="-342900">
              <a:spcBef>
                <a:spcPts val="0"/>
              </a:spcBef>
              <a:spcAft>
                <a:spcPts val="1200"/>
              </a:spcAft>
              <a:buFont typeface="Arial" pitchFamily="34" charset="0"/>
              <a:buChar char="•"/>
            </a:pPr>
            <a:r>
              <a:rPr lang="en-US" dirty="0"/>
              <a:t>6 workers and 3 ovens; or</a:t>
            </a:r>
          </a:p>
          <a:p>
            <a:pPr marL="342900" indent="-342900">
              <a:spcBef>
                <a:spcPts val="0"/>
              </a:spcBef>
              <a:spcAft>
                <a:spcPts val="1200"/>
              </a:spcAft>
              <a:buFont typeface="Arial" pitchFamily="34" charset="0"/>
              <a:buChar char="•"/>
            </a:pPr>
            <a:r>
              <a:rPr lang="en-US" dirty="0"/>
              <a:t>10 workers and 2 ovens</a:t>
            </a:r>
            <a:r>
              <a:rPr lang="en-US" i="1" dirty="0"/>
              <a:t>.</a:t>
            </a:r>
            <a:endParaRPr lang="en-US" dirty="0"/>
          </a:p>
          <a:p>
            <a:endParaRPr lang="en-US" dirty="0"/>
          </a:p>
        </p:txBody>
      </p:sp>
      <p:sp>
        <p:nvSpPr>
          <p:cNvPr id="13" name="Rectangle 5"/>
          <p:cNvSpPr>
            <a:spLocks noChangeArrowheads="1"/>
          </p:cNvSpPr>
          <p:nvPr/>
        </p:nvSpPr>
        <p:spPr bwMode="auto">
          <a:xfrm>
            <a:off x="130176" y="5791201"/>
            <a:ext cx="8709024" cy="762000"/>
          </a:xfrm>
          <a:prstGeom prst="rect">
            <a:avLst/>
          </a:prstGeom>
          <a:noFill/>
          <a:ln w="9525">
            <a:noFill/>
            <a:miter lim="800000"/>
            <a:headEnd/>
            <a:tailEnd/>
          </a:ln>
        </p:spPr>
        <p:txBody>
          <a:bodyPr/>
          <a:lstStyle/>
          <a:p>
            <a:pPr>
              <a:spcBef>
                <a:spcPts val="0"/>
              </a:spcBef>
              <a:spcAft>
                <a:spcPts val="1200"/>
              </a:spcAft>
            </a:pPr>
            <a:r>
              <a:rPr lang="en-US" sz="2200" dirty="0" smtClean="0"/>
              <a:t>An </a:t>
            </a:r>
            <a:r>
              <a:rPr lang="en-US" sz="2200" b="1" i="1" dirty="0" smtClean="0"/>
              <a:t>isoquant</a:t>
            </a:r>
            <a:r>
              <a:rPr lang="en-US" sz="2200" dirty="0" smtClean="0"/>
              <a:t> is a curve showing </a:t>
            </a:r>
            <a:r>
              <a:rPr lang="en-US" sz="2200" i="1" dirty="0" smtClean="0"/>
              <a:t>all</a:t>
            </a:r>
            <a:r>
              <a:rPr lang="en-US" sz="2200" dirty="0" smtClean="0"/>
              <a:t> combinations of two inputs, such as capital and labor, that will produce the same level of output. </a:t>
            </a:r>
          </a:p>
        </p:txBody>
      </p:sp>
      <p:sp>
        <p:nvSpPr>
          <p:cNvPr id="7" name="Text Placeholder 3"/>
          <p:cNvSpPr>
            <a:spLocks noGrp="1"/>
          </p:cNvSpPr>
          <p:nvPr>
            <p:ph type="body" sz="quarter" idx="12"/>
          </p:nvPr>
        </p:nvSpPr>
        <p:spPr>
          <a:xfrm>
            <a:off x="5867400" y="4943475"/>
            <a:ext cx="2290763" cy="449263"/>
          </a:xfrm>
        </p:spPr>
        <p:txBody>
          <a:bodyPr/>
          <a:lstStyle/>
          <a:p>
            <a:r>
              <a:rPr lang="en-US" dirty="0" smtClean="0"/>
              <a:t>Isoquants</a:t>
            </a:r>
            <a:endParaRPr lang="en-US" dirty="0"/>
          </a:p>
        </p:txBody>
      </p:sp>
      <p:sp>
        <p:nvSpPr>
          <p:cNvPr id="8" name="Text Placeholder 4"/>
          <p:cNvSpPr>
            <a:spLocks noGrp="1"/>
          </p:cNvSpPr>
          <p:nvPr>
            <p:ph type="body" sz="quarter" idx="13"/>
          </p:nvPr>
        </p:nvSpPr>
        <p:spPr>
          <a:xfrm>
            <a:off x="4419600" y="4943475"/>
            <a:ext cx="1466850" cy="381000"/>
          </a:xfrm>
        </p:spPr>
        <p:txBody>
          <a:bodyPr/>
          <a:lstStyle/>
          <a:p>
            <a:r>
              <a:rPr lang="en-US" dirty="0" smtClean="0"/>
              <a:t>Figure 11A.1</a:t>
            </a:r>
            <a:endParaRPr lang="en-US" dirty="0"/>
          </a:p>
        </p:txBody>
      </p:sp>
      <p:pic>
        <p:nvPicPr>
          <p:cNvPr id="9" name="Picture 17" descr="Fig10A-1-1"/>
          <p:cNvPicPr>
            <a:picLocks noChangeAspect="1" noChangeArrowheads="1"/>
          </p:cNvPicPr>
          <p:nvPr/>
        </p:nvPicPr>
        <p:blipFill>
          <a:blip r:embed="rId3"/>
          <a:srcRect/>
          <a:stretch>
            <a:fillRect/>
          </a:stretch>
        </p:blipFill>
        <p:spPr bwMode="auto">
          <a:xfrm>
            <a:off x="4321175" y="1219200"/>
            <a:ext cx="4667250" cy="3790950"/>
          </a:xfrm>
          <a:prstGeom prst="rect">
            <a:avLst/>
          </a:prstGeom>
          <a:noFill/>
          <a:ln w="9525">
            <a:noFill/>
            <a:miter lim="800000"/>
            <a:headEnd/>
            <a:tailEnd/>
          </a:ln>
        </p:spPr>
      </p:pic>
      <p:pic>
        <p:nvPicPr>
          <p:cNvPr id="10" name="Picture 18" descr="Fig10A-1-2"/>
          <p:cNvPicPr>
            <a:picLocks noChangeAspect="1" noChangeArrowheads="1"/>
          </p:cNvPicPr>
          <p:nvPr/>
        </p:nvPicPr>
        <p:blipFill>
          <a:blip r:embed="rId4"/>
          <a:srcRect/>
          <a:stretch>
            <a:fillRect/>
          </a:stretch>
        </p:blipFill>
        <p:spPr bwMode="auto">
          <a:xfrm>
            <a:off x="4321175" y="1219200"/>
            <a:ext cx="4667250" cy="3790950"/>
          </a:xfrm>
          <a:prstGeom prst="rect">
            <a:avLst/>
          </a:prstGeom>
          <a:noFill/>
          <a:ln w="9525">
            <a:noFill/>
            <a:miter lim="800000"/>
            <a:headEnd/>
            <a:tailEnd/>
          </a:ln>
        </p:spPr>
      </p:pic>
      <p:pic>
        <p:nvPicPr>
          <p:cNvPr id="11" name="Picture 21" descr="Fig10A-1-5"/>
          <p:cNvPicPr>
            <a:picLocks noChangeAspect="1" noChangeArrowheads="1"/>
          </p:cNvPicPr>
          <p:nvPr/>
        </p:nvPicPr>
        <p:blipFill>
          <a:blip r:embed="rId5"/>
          <a:srcRect/>
          <a:stretch>
            <a:fillRect/>
          </a:stretch>
        </p:blipFill>
        <p:spPr bwMode="auto">
          <a:xfrm>
            <a:off x="4321175" y="1219200"/>
            <a:ext cx="4667250" cy="3790950"/>
          </a:xfrm>
          <a:prstGeom prst="rect">
            <a:avLst/>
          </a:prstGeom>
          <a:noFill/>
          <a:ln w="9525">
            <a:noFill/>
            <a:miter lim="800000"/>
            <a:headEnd/>
            <a:tailEnd/>
          </a:ln>
        </p:spPr>
      </p:pic>
      <p:pic>
        <p:nvPicPr>
          <p:cNvPr id="12" name="Picture 22" descr="Fig10A-1-6"/>
          <p:cNvPicPr>
            <a:picLocks noChangeAspect="1" noChangeArrowheads="1"/>
          </p:cNvPicPr>
          <p:nvPr/>
        </p:nvPicPr>
        <p:blipFill>
          <a:blip r:embed="rId6"/>
          <a:srcRect/>
          <a:stretch>
            <a:fillRect/>
          </a:stretch>
        </p:blipFill>
        <p:spPr bwMode="auto">
          <a:xfrm>
            <a:off x="4321175" y="1219200"/>
            <a:ext cx="4667250" cy="3790950"/>
          </a:xfrm>
          <a:prstGeom prst="rect">
            <a:avLst/>
          </a:prstGeom>
          <a:noFill/>
          <a:ln w="9525">
            <a:noFill/>
            <a:miter lim="800000"/>
            <a:headEnd/>
            <a:tailEnd/>
          </a:ln>
        </p:spPr>
      </p:pic>
    </p:spTree>
    <p:extLst>
      <p:ext uri="{BB962C8B-B14F-4D97-AF65-F5344CB8AC3E}">
        <p14:creationId xmlns:p14="http://schemas.microsoft.com/office/powerpoint/2010/main" val="26905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left)">
                                      <p:cBhvr>
                                        <p:cTn id="26" dur="500"/>
                                        <p:tgtEl>
                                          <p:spTgt spid="6">
                                            <p:txEl>
                                              <p:pRg st="3" end="3"/>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wipe(left)">
                                      <p:cBhvr>
                                        <p:cTn id="34" dur="500"/>
                                        <p:tgtEl>
                                          <p:spTgt spid="13">
                                            <p:txEl>
                                              <p:pRg st="0" end="0"/>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isoquants—continued</a:t>
            </a:r>
            <a:endParaRPr lang="en-US" dirty="0"/>
          </a:p>
        </p:txBody>
      </p:sp>
      <p:sp>
        <p:nvSpPr>
          <p:cNvPr id="6" name="Text Placeholder 2"/>
          <p:cNvSpPr>
            <a:spLocks noGrp="1"/>
          </p:cNvSpPr>
          <p:nvPr>
            <p:ph type="body" sz="quarter" idx="11"/>
          </p:nvPr>
        </p:nvSpPr>
        <p:spPr>
          <a:xfrm>
            <a:off x="152400" y="838200"/>
            <a:ext cx="3962400" cy="5638800"/>
          </a:xfrm>
        </p:spPr>
        <p:txBody>
          <a:bodyPr/>
          <a:lstStyle/>
          <a:p>
            <a:pPr>
              <a:spcBef>
                <a:spcPts val="0"/>
              </a:spcBef>
              <a:spcAft>
                <a:spcPts val="1200"/>
              </a:spcAft>
            </a:pPr>
            <a:r>
              <a:rPr lang="en-US" dirty="0"/>
              <a:t>More inputs would allow a higher level of production; with 12 workers and 4 ovens, the restaurant could produce 10,000 pizzas.</a:t>
            </a:r>
          </a:p>
          <a:p>
            <a:pPr>
              <a:spcBef>
                <a:spcPts val="0"/>
              </a:spcBef>
              <a:spcAft>
                <a:spcPts val="1200"/>
              </a:spcAft>
            </a:pPr>
            <a:r>
              <a:rPr lang="en-US" dirty="0"/>
              <a:t>A new isoquant describes all combinations of inputs that could produce 10,000 pizzas.</a:t>
            </a:r>
          </a:p>
          <a:p>
            <a:pPr>
              <a:spcBef>
                <a:spcPts val="0"/>
              </a:spcBef>
              <a:spcAft>
                <a:spcPts val="1200"/>
              </a:spcAft>
            </a:pPr>
            <a:r>
              <a:rPr lang="en-US" dirty="0"/>
              <a:t>Greater production would require more inputs</a:t>
            </a:r>
            <a:r>
              <a:rPr lang="en-US" dirty="0" smtClean="0"/>
              <a:t>.</a:t>
            </a:r>
            <a:endParaRPr lang="en-US" dirty="0"/>
          </a:p>
        </p:txBody>
      </p:sp>
      <p:sp>
        <p:nvSpPr>
          <p:cNvPr id="7" name="Text Placeholder 3"/>
          <p:cNvSpPr>
            <a:spLocks noGrp="1"/>
          </p:cNvSpPr>
          <p:nvPr>
            <p:ph type="body" sz="quarter" idx="12"/>
          </p:nvPr>
        </p:nvSpPr>
        <p:spPr>
          <a:xfrm>
            <a:off x="5867400" y="4943475"/>
            <a:ext cx="2290763" cy="449263"/>
          </a:xfrm>
        </p:spPr>
        <p:txBody>
          <a:bodyPr/>
          <a:lstStyle/>
          <a:p>
            <a:r>
              <a:rPr lang="en-US" dirty="0" smtClean="0"/>
              <a:t>Isoquants</a:t>
            </a:r>
            <a:endParaRPr lang="en-US" dirty="0"/>
          </a:p>
        </p:txBody>
      </p:sp>
      <p:sp>
        <p:nvSpPr>
          <p:cNvPr id="8" name="Text Placeholder 4"/>
          <p:cNvSpPr>
            <a:spLocks noGrp="1"/>
          </p:cNvSpPr>
          <p:nvPr>
            <p:ph type="body" sz="quarter" idx="13"/>
          </p:nvPr>
        </p:nvSpPr>
        <p:spPr>
          <a:xfrm>
            <a:off x="4419600" y="4943475"/>
            <a:ext cx="1466850" cy="381000"/>
          </a:xfrm>
        </p:spPr>
        <p:txBody>
          <a:bodyPr/>
          <a:lstStyle/>
          <a:p>
            <a:r>
              <a:rPr lang="en-US" dirty="0" smtClean="0"/>
              <a:t>Figure 11A.1</a:t>
            </a:r>
            <a:endParaRPr lang="en-US" dirty="0"/>
          </a:p>
        </p:txBody>
      </p:sp>
      <p:pic>
        <p:nvPicPr>
          <p:cNvPr id="9" name="Picture 17" descr="Fig10A-1-1"/>
          <p:cNvPicPr>
            <a:picLocks noChangeAspect="1" noChangeArrowheads="1"/>
          </p:cNvPicPr>
          <p:nvPr/>
        </p:nvPicPr>
        <p:blipFill>
          <a:blip r:embed="rId2"/>
          <a:srcRect/>
          <a:stretch>
            <a:fillRect/>
          </a:stretch>
        </p:blipFill>
        <p:spPr bwMode="auto">
          <a:xfrm>
            <a:off x="4321175" y="1219200"/>
            <a:ext cx="4667250" cy="3790950"/>
          </a:xfrm>
          <a:prstGeom prst="rect">
            <a:avLst/>
          </a:prstGeom>
          <a:noFill/>
          <a:ln w="9525">
            <a:noFill/>
            <a:miter lim="800000"/>
            <a:headEnd/>
            <a:tailEnd/>
          </a:ln>
        </p:spPr>
      </p:pic>
      <p:pic>
        <p:nvPicPr>
          <p:cNvPr id="10" name="Picture 18" descr="Fig10A-1-2"/>
          <p:cNvPicPr>
            <a:picLocks noChangeAspect="1" noChangeArrowheads="1"/>
          </p:cNvPicPr>
          <p:nvPr/>
        </p:nvPicPr>
        <p:blipFill>
          <a:blip r:embed="rId3"/>
          <a:srcRect/>
          <a:stretch>
            <a:fillRect/>
          </a:stretch>
        </p:blipFill>
        <p:spPr bwMode="auto">
          <a:xfrm>
            <a:off x="4321175" y="1219200"/>
            <a:ext cx="4667250" cy="3790950"/>
          </a:xfrm>
          <a:prstGeom prst="rect">
            <a:avLst/>
          </a:prstGeom>
          <a:noFill/>
          <a:ln w="9525">
            <a:noFill/>
            <a:miter lim="800000"/>
            <a:headEnd/>
            <a:tailEnd/>
          </a:ln>
        </p:spPr>
      </p:pic>
      <p:pic>
        <p:nvPicPr>
          <p:cNvPr id="11" name="Picture 19" descr="Fig10A-1-3"/>
          <p:cNvPicPr>
            <a:picLocks noChangeAspect="1" noChangeArrowheads="1"/>
          </p:cNvPicPr>
          <p:nvPr/>
        </p:nvPicPr>
        <p:blipFill>
          <a:blip r:embed="rId4"/>
          <a:srcRect/>
          <a:stretch>
            <a:fillRect/>
          </a:stretch>
        </p:blipFill>
        <p:spPr bwMode="auto">
          <a:xfrm>
            <a:off x="4321175" y="1219200"/>
            <a:ext cx="4667250" cy="3790950"/>
          </a:xfrm>
          <a:prstGeom prst="rect">
            <a:avLst/>
          </a:prstGeom>
          <a:noFill/>
          <a:ln w="9525">
            <a:noFill/>
            <a:miter lim="800000"/>
            <a:headEnd/>
            <a:tailEnd/>
          </a:ln>
        </p:spPr>
      </p:pic>
      <p:pic>
        <p:nvPicPr>
          <p:cNvPr id="12" name="Picture 20" descr="Fig10A-1-4"/>
          <p:cNvPicPr>
            <a:picLocks noChangeAspect="1" noChangeArrowheads="1"/>
          </p:cNvPicPr>
          <p:nvPr/>
        </p:nvPicPr>
        <p:blipFill>
          <a:blip r:embed="rId5"/>
          <a:srcRect/>
          <a:stretch>
            <a:fillRect/>
          </a:stretch>
        </p:blipFill>
        <p:spPr bwMode="auto">
          <a:xfrm>
            <a:off x="4321175" y="1219200"/>
            <a:ext cx="4667250" cy="3790950"/>
          </a:xfrm>
          <a:prstGeom prst="rect">
            <a:avLst/>
          </a:prstGeom>
          <a:noFill/>
          <a:ln w="9525">
            <a:noFill/>
            <a:miter lim="800000"/>
            <a:headEnd/>
            <a:tailEnd/>
          </a:ln>
        </p:spPr>
      </p:pic>
      <p:pic>
        <p:nvPicPr>
          <p:cNvPr id="13" name="Picture 21" descr="Fig10A-1-5"/>
          <p:cNvPicPr>
            <a:picLocks noChangeAspect="1" noChangeArrowheads="1"/>
          </p:cNvPicPr>
          <p:nvPr/>
        </p:nvPicPr>
        <p:blipFill>
          <a:blip r:embed="rId6"/>
          <a:srcRect/>
          <a:stretch>
            <a:fillRect/>
          </a:stretch>
        </p:blipFill>
        <p:spPr bwMode="auto">
          <a:xfrm>
            <a:off x="4321175" y="1219200"/>
            <a:ext cx="4667250" cy="3790950"/>
          </a:xfrm>
          <a:prstGeom prst="rect">
            <a:avLst/>
          </a:prstGeom>
          <a:noFill/>
          <a:ln w="9525">
            <a:noFill/>
            <a:miter lim="800000"/>
            <a:headEnd/>
            <a:tailEnd/>
          </a:ln>
        </p:spPr>
      </p:pic>
      <p:pic>
        <p:nvPicPr>
          <p:cNvPr id="14" name="Picture 22" descr="Fig10A-1-6"/>
          <p:cNvPicPr>
            <a:picLocks noChangeAspect="1" noChangeArrowheads="1"/>
          </p:cNvPicPr>
          <p:nvPr/>
        </p:nvPicPr>
        <p:blipFill>
          <a:blip r:embed="rId7"/>
          <a:srcRect/>
          <a:stretch>
            <a:fillRect/>
          </a:stretch>
        </p:blipFill>
        <p:spPr bwMode="auto">
          <a:xfrm>
            <a:off x="4321175" y="1219200"/>
            <a:ext cx="4667250" cy="3790950"/>
          </a:xfrm>
          <a:prstGeom prst="rect">
            <a:avLst/>
          </a:prstGeom>
          <a:noFill/>
          <a:ln w="9525">
            <a:noFill/>
            <a:miter lim="800000"/>
            <a:headEnd/>
            <a:tailEnd/>
          </a:ln>
        </p:spPr>
      </p:pic>
      <p:pic>
        <p:nvPicPr>
          <p:cNvPr id="15" name="Picture 23" descr="Fig10A-1-7"/>
          <p:cNvPicPr>
            <a:picLocks noChangeAspect="1" noChangeArrowheads="1"/>
          </p:cNvPicPr>
          <p:nvPr/>
        </p:nvPicPr>
        <p:blipFill>
          <a:blip r:embed="rId8"/>
          <a:srcRect/>
          <a:stretch>
            <a:fillRect/>
          </a:stretch>
        </p:blipFill>
        <p:spPr bwMode="auto">
          <a:xfrm>
            <a:off x="4321175" y="1219200"/>
            <a:ext cx="4667250" cy="3790950"/>
          </a:xfrm>
          <a:prstGeom prst="rect">
            <a:avLst/>
          </a:prstGeom>
          <a:noFill/>
          <a:ln w="9525">
            <a:noFill/>
            <a:miter lim="800000"/>
            <a:headEnd/>
            <a:tailEnd/>
          </a:ln>
        </p:spPr>
      </p:pic>
    </p:spTree>
    <p:extLst>
      <p:ext uri="{BB962C8B-B14F-4D97-AF65-F5344CB8AC3E}">
        <p14:creationId xmlns:p14="http://schemas.microsoft.com/office/powerpoint/2010/main" val="12226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rate of technical substitution</a:t>
            </a:r>
            <a:endParaRPr lang="en-US" dirty="0"/>
          </a:p>
        </p:txBody>
      </p:sp>
      <p:sp>
        <p:nvSpPr>
          <p:cNvPr id="6" name="Text Placeholder 2"/>
          <p:cNvSpPr>
            <a:spLocks noGrp="1"/>
          </p:cNvSpPr>
          <p:nvPr>
            <p:ph type="body" sz="quarter" idx="11"/>
          </p:nvPr>
        </p:nvSpPr>
        <p:spPr>
          <a:xfrm>
            <a:off x="152400" y="838200"/>
            <a:ext cx="3962400" cy="4419600"/>
          </a:xfrm>
        </p:spPr>
        <p:txBody>
          <a:bodyPr/>
          <a:lstStyle/>
          <a:p>
            <a:pPr>
              <a:spcBef>
                <a:spcPts val="0"/>
              </a:spcBef>
              <a:spcAft>
                <a:spcPts val="1200"/>
              </a:spcAft>
            </a:pPr>
            <a:r>
              <a:rPr lang="en-US" dirty="0"/>
              <a:t>The slope of an isoquant describes how many units of capital are required to compensate for a unit of labor, while keeping production constant.</a:t>
            </a:r>
          </a:p>
          <a:p>
            <a:pPr>
              <a:spcBef>
                <a:spcPts val="0"/>
              </a:spcBef>
              <a:spcAft>
                <a:spcPts val="1200"/>
              </a:spcAft>
            </a:pPr>
            <a:r>
              <a:rPr lang="en-US" dirty="0"/>
              <a:t>This is known as the </a:t>
            </a:r>
            <a:r>
              <a:rPr lang="en-US" b="1" i="1" dirty="0"/>
              <a:t>marginal rate of technical substitution</a:t>
            </a:r>
            <a:r>
              <a:rPr lang="en-US" dirty="0"/>
              <a:t>.</a:t>
            </a:r>
          </a:p>
          <a:p>
            <a:pPr>
              <a:spcBef>
                <a:spcPts val="0"/>
              </a:spcBef>
              <a:spcAft>
                <a:spcPts val="1200"/>
              </a:spcAft>
            </a:pPr>
            <a:r>
              <a:rPr lang="en-US" dirty="0"/>
              <a:t>For example, between </a:t>
            </a:r>
            <a:r>
              <a:rPr lang="en-US" i="1" dirty="0"/>
              <a:t>A</a:t>
            </a:r>
            <a:r>
              <a:rPr lang="en-US" dirty="0"/>
              <a:t> and </a:t>
            </a:r>
            <a:r>
              <a:rPr lang="en-US" i="1" dirty="0"/>
              <a:t>B</a:t>
            </a:r>
            <a:r>
              <a:rPr lang="en-US" dirty="0"/>
              <a:t>, 1 oven can compensate for 4 workers; the MRTS=1/4.</a:t>
            </a:r>
            <a:endParaRPr lang="en-US" i="1" dirty="0"/>
          </a:p>
          <a:p>
            <a:pPr>
              <a:spcBef>
                <a:spcPts val="0"/>
              </a:spcBef>
              <a:spcAft>
                <a:spcPts val="1200"/>
              </a:spcAft>
            </a:pPr>
            <a:endParaRPr lang="en-US" dirty="0"/>
          </a:p>
        </p:txBody>
      </p:sp>
      <p:sp>
        <p:nvSpPr>
          <p:cNvPr id="9" name="Rectangle 5"/>
          <p:cNvSpPr>
            <a:spLocks noChangeArrowheads="1"/>
          </p:cNvSpPr>
          <p:nvPr/>
        </p:nvSpPr>
        <p:spPr bwMode="auto">
          <a:xfrm>
            <a:off x="152400" y="5334000"/>
            <a:ext cx="8542338" cy="1114425"/>
          </a:xfrm>
          <a:prstGeom prst="rect">
            <a:avLst/>
          </a:prstGeom>
          <a:noFill/>
          <a:ln w="9525">
            <a:noFill/>
            <a:miter lim="800000"/>
            <a:headEnd/>
            <a:tailEnd/>
          </a:ln>
        </p:spPr>
        <p:txBody>
          <a:bodyPr/>
          <a:lstStyle/>
          <a:p>
            <a:pPr>
              <a:spcBef>
                <a:spcPts val="0"/>
              </a:spcBef>
              <a:spcAft>
                <a:spcPts val="1200"/>
              </a:spcAft>
            </a:pPr>
            <a:r>
              <a:rPr lang="en-US" sz="2200" dirty="0" smtClean="0"/>
              <a:t>Additional workers are poorer and poorer substitutes for capital, due to diminishing returns; this results in the MRTS getting smaller as we move along the isoquant, resulting in a convex shape.</a:t>
            </a:r>
          </a:p>
        </p:txBody>
      </p:sp>
      <p:sp>
        <p:nvSpPr>
          <p:cNvPr id="7" name="Text Placeholder 3"/>
          <p:cNvSpPr>
            <a:spLocks noGrp="1"/>
          </p:cNvSpPr>
          <p:nvPr>
            <p:ph type="body" sz="quarter" idx="12"/>
          </p:nvPr>
        </p:nvSpPr>
        <p:spPr>
          <a:xfrm>
            <a:off x="5867400" y="4953000"/>
            <a:ext cx="2290763" cy="449263"/>
          </a:xfrm>
        </p:spPr>
        <p:txBody>
          <a:bodyPr/>
          <a:lstStyle/>
          <a:p>
            <a:r>
              <a:rPr lang="en-US" dirty="0" smtClean="0"/>
              <a:t>Isoquants</a:t>
            </a:r>
            <a:endParaRPr lang="en-US" dirty="0"/>
          </a:p>
        </p:txBody>
      </p:sp>
      <p:sp>
        <p:nvSpPr>
          <p:cNvPr id="8" name="Text Placeholder 4"/>
          <p:cNvSpPr>
            <a:spLocks noGrp="1"/>
          </p:cNvSpPr>
          <p:nvPr>
            <p:ph type="body" sz="quarter" idx="13"/>
          </p:nvPr>
        </p:nvSpPr>
        <p:spPr>
          <a:xfrm>
            <a:off x="4419600" y="4953000"/>
            <a:ext cx="1466850" cy="381000"/>
          </a:xfrm>
        </p:spPr>
        <p:txBody>
          <a:bodyPr/>
          <a:lstStyle/>
          <a:p>
            <a:r>
              <a:rPr lang="en-US" dirty="0" smtClean="0"/>
              <a:t>Figure 11A.1</a:t>
            </a:r>
            <a:endParaRPr lang="en-US" dirty="0"/>
          </a:p>
        </p:txBody>
      </p:sp>
      <p:pic>
        <p:nvPicPr>
          <p:cNvPr id="10" name="Picture 17" descr="Fig10A-1-1"/>
          <p:cNvPicPr>
            <a:picLocks noChangeAspect="1" noChangeArrowheads="1"/>
          </p:cNvPicPr>
          <p:nvPr/>
        </p:nvPicPr>
        <p:blipFill>
          <a:blip r:embed="rId2"/>
          <a:srcRect/>
          <a:stretch>
            <a:fillRect/>
          </a:stretch>
        </p:blipFill>
        <p:spPr bwMode="auto">
          <a:xfrm>
            <a:off x="4321175" y="1219200"/>
            <a:ext cx="4667250" cy="3790950"/>
          </a:xfrm>
          <a:prstGeom prst="rect">
            <a:avLst/>
          </a:prstGeom>
          <a:noFill/>
          <a:ln w="9525">
            <a:noFill/>
            <a:miter lim="800000"/>
            <a:headEnd/>
            <a:tailEnd/>
          </a:ln>
        </p:spPr>
      </p:pic>
      <p:pic>
        <p:nvPicPr>
          <p:cNvPr id="11" name="Picture 18" descr="Fig10A-1-2"/>
          <p:cNvPicPr>
            <a:picLocks noChangeAspect="1" noChangeArrowheads="1"/>
          </p:cNvPicPr>
          <p:nvPr/>
        </p:nvPicPr>
        <p:blipFill>
          <a:blip r:embed="rId3"/>
          <a:srcRect/>
          <a:stretch>
            <a:fillRect/>
          </a:stretch>
        </p:blipFill>
        <p:spPr bwMode="auto">
          <a:xfrm>
            <a:off x="4321175" y="1219200"/>
            <a:ext cx="4667250" cy="3790950"/>
          </a:xfrm>
          <a:prstGeom prst="rect">
            <a:avLst/>
          </a:prstGeom>
          <a:noFill/>
          <a:ln w="9525">
            <a:noFill/>
            <a:miter lim="800000"/>
            <a:headEnd/>
            <a:tailEnd/>
          </a:ln>
        </p:spPr>
      </p:pic>
      <p:pic>
        <p:nvPicPr>
          <p:cNvPr id="12" name="Picture 19" descr="Fig10A-1-3"/>
          <p:cNvPicPr>
            <a:picLocks noChangeAspect="1" noChangeArrowheads="1"/>
          </p:cNvPicPr>
          <p:nvPr/>
        </p:nvPicPr>
        <p:blipFill>
          <a:blip r:embed="rId4"/>
          <a:srcRect/>
          <a:stretch>
            <a:fillRect/>
          </a:stretch>
        </p:blipFill>
        <p:spPr bwMode="auto">
          <a:xfrm>
            <a:off x="4321175" y="1219200"/>
            <a:ext cx="4667250" cy="3790950"/>
          </a:xfrm>
          <a:prstGeom prst="rect">
            <a:avLst/>
          </a:prstGeom>
          <a:noFill/>
          <a:ln w="9525">
            <a:noFill/>
            <a:miter lim="800000"/>
            <a:headEnd/>
            <a:tailEnd/>
          </a:ln>
        </p:spPr>
      </p:pic>
      <p:pic>
        <p:nvPicPr>
          <p:cNvPr id="13" name="Picture 20" descr="Fig10A-1-4"/>
          <p:cNvPicPr>
            <a:picLocks noChangeAspect="1" noChangeArrowheads="1"/>
          </p:cNvPicPr>
          <p:nvPr/>
        </p:nvPicPr>
        <p:blipFill>
          <a:blip r:embed="rId5"/>
          <a:srcRect/>
          <a:stretch>
            <a:fillRect/>
          </a:stretch>
        </p:blipFill>
        <p:spPr bwMode="auto">
          <a:xfrm>
            <a:off x="4321175" y="1219200"/>
            <a:ext cx="4667250" cy="3790950"/>
          </a:xfrm>
          <a:prstGeom prst="rect">
            <a:avLst/>
          </a:prstGeom>
          <a:noFill/>
          <a:ln w="9525">
            <a:noFill/>
            <a:miter lim="800000"/>
            <a:headEnd/>
            <a:tailEnd/>
          </a:ln>
        </p:spPr>
      </p:pic>
      <p:pic>
        <p:nvPicPr>
          <p:cNvPr id="14" name="Picture 21" descr="Fig10A-1-5"/>
          <p:cNvPicPr>
            <a:picLocks noChangeAspect="1" noChangeArrowheads="1"/>
          </p:cNvPicPr>
          <p:nvPr/>
        </p:nvPicPr>
        <p:blipFill>
          <a:blip r:embed="rId6"/>
          <a:srcRect/>
          <a:stretch>
            <a:fillRect/>
          </a:stretch>
        </p:blipFill>
        <p:spPr bwMode="auto">
          <a:xfrm>
            <a:off x="4321175" y="1219200"/>
            <a:ext cx="4667250" cy="3790950"/>
          </a:xfrm>
          <a:prstGeom prst="rect">
            <a:avLst/>
          </a:prstGeom>
          <a:noFill/>
          <a:ln w="9525">
            <a:noFill/>
            <a:miter lim="800000"/>
            <a:headEnd/>
            <a:tailEnd/>
          </a:ln>
        </p:spPr>
      </p:pic>
      <p:pic>
        <p:nvPicPr>
          <p:cNvPr id="15" name="Picture 22" descr="Fig10A-1-6"/>
          <p:cNvPicPr>
            <a:picLocks noChangeAspect="1" noChangeArrowheads="1"/>
          </p:cNvPicPr>
          <p:nvPr/>
        </p:nvPicPr>
        <p:blipFill>
          <a:blip r:embed="rId7"/>
          <a:srcRect/>
          <a:stretch>
            <a:fillRect/>
          </a:stretch>
        </p:blipFill>
        <p:spPr bwMode="auto">
          <a:xfrm>
            <a:off x="4321175" y="1219200"/>
            <a:ext cx="4667250" cy="3790950"/>
          </a:xfrm>
          <a:prstGeom prst="rect">
            <a:avLst/>
          </a:prstGeom>
          <a:noFill/>
          <a:ln w="9525">
            <a:noFill/>
            <a:miter lim="800000"/>
            <a:headEnd/>
            <a:tailEnd/>
          </a:ln>
        </p:spPr>
      </p:pic>
      <p:pic>
        <p:nvPicPr>
          <p:cNvPr id="16" name="Picture 23" descr="Fig10A-1-7"/>
          <p:cNvPicPr>
            <a:picLocks noChangeAspect="1" noChangeArrowheads="1"/>
          </p:cNvPicPr>
          <p:nvPr/>
        </p:nvPicPr>
        <p:blipFill>
          <a:blip r:embed="rId8"/>
          <a:srcRect/>
          <a:stretch>
            <a:fillRect/>
          </a:stretch>
        </p:blipFill>
        <p:spPr bwMode="auto">
          <a:xfrm>
            <a:off x="4321175" y="1219200"/>
            <a:ext cx="4667250" cy="3790950"/>
          </a:xfrm>
          <a:prstGeom prst="rect">
            <a:avLst/>
          </a:prstGeom>
          <a:noFill/>
          <a:ln w="9525">
            <a:noFill/>
            <a:miter lim="800000"/>
            <a:headEnd/>
            <a:tailEnd/>
          </a:ln>
        </p:spPr>
      </p:pic>
    </p:spTree>
    <p:extLst>
      <p:ext uri="{BB962C8B-B14F-4D97-AF65-F5344CB8AC3E}">
        <p14:creationId xmlns:p14="http://schemas.microsoft.com/office/powerpoint/2010/main" val="700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14"/>
                                        </p:tgtEl>
                                        <p:attrNameLst>
                                          <p:attrName>r</p:attrName>
                                        </p:attrNameLst>
                                      </p:cBhvr>
                                    </p:animRot>
                                    <p:animRot by="-240000">
                                      <p:cBhvr>
                                        <p:cTn id="19" dur="200" fill="hold">
                                          <p:stCondLst>
                                            <p:cond delay="200"/>
                                          </p:stCondLst>
                                        </p:cTn>
                                        <p:tgtEl>
                                          <p:spTgt spid="14"/>
                                        </p:tgtEl>
                                        <p:attrNameLst>
                                          <p:attrName>r</p:attrName>
                                        </p:attrNameLst>
                                      </p:cBhvr>
                                    </p:animRot>
                                    <p:animRot by="240000">
                                      <p:cBhvr>
                                        <p:cTn id="20" dur="200" fill="hold">
                                          <p:stCondLst>
                                            <p:cond delay="400"/>
                                          </p:stCondLst>
                                        </p:cTn>
                                        <p:tgtEl>
                                          <p:spTgt spid="14"/>
                                        </p:tgtEl>
                                        <p:attrNameLst>
                                          <p:attrName>r</p:attrName>
                                        </p:attrNameLst>
                                      </p:cBhvr>
                                    </p:animRot>
                                    <p:animRot by="-240000">
                                      <p:cBhvr>
                                        <p:cTn id="21" dur="200" fill="hold">
                                          <p:stCondLst>
                                            <p:cond delay="600"/>
                                          </p:stCondLst>
                                        </p:cTn>
                                        <p:tgtEl>
                                          <p:spTgt spid="14"/>
                                        </p:tgtEl>
                                        <p:attrNameLst>
                                          <p:attrName>r</p:attrName>
                                        </p:attrNameLst>
                                      </p:cBhvr>
                                    </p:animRot>
                                    <p:animRot by="120000">
                                      <p:cBhvr>
                                        <p:cTn id="22" dur="200" fill="hold">
                                          <p:stCondLst>
                                            <p:cond delay="800"/>
                                          </p:stCondLst>
                                        </p:cTn>
                                        <p:tgtEl>
                                          <p:spTgt spid="14"/>
                                        </p:tgtEl>
                                        <p:attrNameLst>
                                          <p:attrName>r</p:attrName>
                                        </p:attrNameLst>
                                      </p:cBhvr>
                                    </p:animRot>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5"/>
                                        </p:tgtEl>
                                        <p:attrNameLst>
                                          <p:attrName>r</p:attrName>
                                        </p:attrNameLst>
                                      </p:cBhvr>
                                    </p:animRot>
                                    <p:animRot by="-240000">
                                      <p:cBhvr>
                                        <p:cTn id="26" dur="200" fill="hold">
                                          <p:stCondLst>
                                            <p:cond delay="200"/>
                                          </p:stCondLst>
                                        </p:cTn>
                                        <p:tgtEl>
                                          <p:spTgt spid="15"/>
                                        </p:tgtEl>
                                        <p:attrNameLst>
                                          <p:attrName>r</p:attrName>
                                        </p:attrNameLst>
                                      </p:cBhvr>
                                    </p:animRot>
                                    <p:animRot by="240000">
                                      <p:cBhvr>
                                        <p:cTn id="27" dur="200" fill="hold">
                                          <p:stCondLst>
                                            <p:cond delay="400"/>
                                          </p:stCondLst>
                                        </p:cTn>
                                        <p:tgtEl>
                                          <p:spTgt spid="15"/>
                                        </p:tgtEl>
                                        <p:attrNameLst>
                                          <p:attrName>r</p:attrName>
                                        </p:attrNameLst>
                                      </p:cBhvr>
                                    </p:animRot>
                                    <p:animRot by="-240000">
                                      <p:cBhvr>
                                        <p:cTn id="28" dur="200" fill="hold">
                                          <p:stCondLst>
                                            <p:cond delay="600"/>
                                          </p:stCondLst>
                                        </p:cTn>
                                        <p:tgtEl>
                                          <p:spTgt spid="15"/>
                                        </p:tgtEl>
                                        <p:attrNameLst>
                                          <p:attrName>r</p:attrName>
                                        </p:attrNameLst>
                                      </p:cBhvr>
                                    </p:animRot>
                                    <p:animRot by="120000">
                                      <p:cBhvr>
                                        <p:cTn id="29" dur="200" fill="hold">
                                          <p:stCondLst>
                                            <p:cond delay="800"/>
                                          </p:stCondLst>
                                        </p:cTn>
                                        <p:tgtEl>
                                          <p:spTgt spid="1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Isocost</a:t>
            </a:r>
            <a:r>
              <a:rPr lang="en-US" dirty="0" smtClean="0"/>
              <a:t> lines</a:t>
            </a:r>
            <a:endParaRPr lang="en-US" dirty="0"/>
          </a:p>
        </p:txBody>
      </p:sp>
      <p:sp>
        <p:nvSpPr>
          <p:cNvPr id="6" name="Text Placeholder 2"/>
          <p:cNvSpPr>
            <a:spLocks noGrp="1"/>
          </p:cNvSpPr>
          <p:nvPr>
            <p:ph type="body" sz="quarter" idx="11"/>
          </p:nvPr>
        </p:nvSpPr>
        <p:spPr>
          <a:xfrm>
            <a:off x="152400" y="838200"/>
            <a:ext cx="3962400" cy="5638800"/>
          </a:xfrm>
        </p:spPr>
        <p:txBody>
          <a:bodyPr/>
          <a:lstStyle/>
          <a:p>
            <a:pPr>
              <a:spcBef>
                <a:spcPts val="0"/>
              </a:spcBef>
              <a:spcAft>
                <a:spcPts val="1200"/>
              </a:spcAft>
            </a:pPr>
            <a:r>
              <a:rPr lang="en-US" dirty="0"/>
              <a:t>For a given cost, various combinations of inputs can be purchased.</a:t>
            </a:r>
          </a:p>
          <a:p>
            <a:pPr>
              <a:spcBef>
                <a:spcPts val="0"/>
              </a:spcBef>
              <a:spcAft>
                <a:spcPts val="1200"/>
              </a:spcAft>
            </a:pPr>
            <a:r>
              <a:rPr lang="en-US" dirty="0"/>
              <a:t>The table shows combinations of ovens and workers that could be produced with $6000, if ovens cost $1000 and workers cost $500.</a:t>
            </a:r>
          </a:p>
          <a:p>
            <a:pPr>
              <a:spcBef>
                <a:spcPts val="0"/>
              </a:spcBef>
              <a:spcAft>
                <a:spcPts val="1200"/>
              </a:spcAft>
            </a:pPr>
            <a:r>
              <a:rPr lang="en-US" dirty="0"/>
              <a:t>The graphical version of this table is known as an </a:t>
            </a:r>
            <a:r>
              <a:rPr lang="en-US" b="1" i="1" dirty="0" err="1"/>
              <a:t>isocost</a:t>
            </a:r>
            <a:r>
              <a:rPr lang="en-US" b="1" i="1" dirty="0"/>
              <a:t> line</a:t>
            </a:r>
            <a:r>
              <a:rPr lang="en-US" dirty="0"/>
              <a:t>: all the combinations of two inputs, such as capital and labor, the have the same total cost.</a:t>
            </a:r>
            <a:endParaRPr lang="en-US" b="1" i="1" dirty="0"/>
          </a:p>
          <a:p>
            <a:endParaRPr lang="en-US" dirty="0"/>
          </a:p>
        </p:txBody>
      </p:sp>
      <p:sp>
        <p:nvSpPr>
          <p:cNvPr id="7" name="Text Placeholder 3"/>
          <p:cNvSpPr>
            <a:spLocks noGrp="1"/>
          </p:cNvSpPr>
          <p:nvPr>
            <p:ph type="body" sz="quarter" idx="12"/>
          </p:nvPr>
        </p:nvSpPr>
        <p:spPr>
          <a:xfrm>
            <a:off x="5867400" y="6332537"/>
            <a:ext cx="2290763" cy="449263"/>
          </a:xfrm>
        </p:spPr>
        <p:txBody>
          <a:bodyPr/>
          <a:lstStyle/>
          <a:p>
            <a:r>
              <a:rPr lang="en-US" dirty="0" smtClean="0"/>
              <a:t>An </a:t>
            </a:r>
            <a:r>
              <a:rPr lang="en-US" dirty="0" err="1" smtClean="0"/>
              <a:t>isocost</a:t>
            </a:r>
            <a:r>
              <a:rPr lang="en-US" dirty="0" smtClean="0"/>
              <a:t> line</a:t>
            </a:r>
            <a:endParaRPr lang="en-US" dirty="0"/>
          </a:p>
        </p:txBody>
      </p:sp>
      <p:sp>
        <p:nvSpPr>
          <p:cNvPr id="8" name="Text Placeholder 4"/>
          <p:cNvSpPr>
            <a:spLocks noGrp="1"/>
          </p:cNvSpPr>
          <p:nvPr>
            <p:ph type="body" sz="quarter" idx="13"/>
          </p:nvPr>
        </p:nvSpPr>
        <p:spPr>
          <a:xfrm>
            <a:off x="4419600" y="6332537"/>
            <a:ext cx="1466850" cy="381000"/>
          </a:xfrm>
        </p:spPr>
        <p:txBody>
          <a:bodyPr/>
          <a:lstStyle/>
          <a:p>
            <a:r>
              <a:rPr lang="en-US" dirty="0" smtClean="0"/>
              <a:t>Figure 11A.2</a:t>
            </a:r>
            <a:endParaRPr lang="en-US" dirty="0"/>
          </a:p>
        </p:txBody>
      </p:sp>
      <p:pic>
        <p:nvPicPr>
          <p:cNvPr id="9" name="Picture 8" descr="Fig10A-2_figure_PPT_1.gif"/>
          <p:cNvPicPr>
            <a:picLocks noChangeAspect="1"/>
          </p:cNvPicPr>
          <p:nvPr/>
        </p:nvPicPr>
        <p:blipFill>
          <a:blip r:embed="rId3"/>
          <a:srcRect/>
          <a:stretch>
            <a:fillRect/>
          </a:stretch>
        </p:blipFill>
        <p:spPr bwMode="auto">
          <a:xfrm>
            <a:off x="4487863" y="3346450"/>
            <a:ext cx="4419600" cy="2952750"/>
          </a:xfrm>
          <a:prstGeom prst="rect">
            <a:avLst/>
          </a:prstGeom>
          <a:noFill/>
          <a:ln w="9525">
            <a:noFill/>
            <a:miter lim="800000"/>
            <a:headEnd/>
            <a:tailEnd/>
          </a:ln>
        </p:spPr>
      </p:pic>
      <p:pic>
        <p:nvPicPr>
          <p:cNvPr id="10" name="Picture 9" descr="Fig10A-2_figure_PPT_2.gif"/>
          <p:cNvPicPr>
            <a:picLocks noChangeAspect="1"/>
          </p:cNvPicPr>
          <p:nvPr/>
        </p:nvPicPr>
        <p:blipFill>
          <a:blip r:embed="rId4"/>
          <a:srcRect/>
          <a:stretch>
            <a:fillRect/>
          </a:stretch>
        </p:blipFill>
        <p:spPr bwMode="auto">
          <a:xfrm>
            <a:off x="4487863" y="3346450"/>
            <a:ext cx="4419600" cy="2952750"/>
          </a:xfrm>
          <a:prstGeom prst="rect">
            <a:avLst/>
          </a:prstGeom>
          <a:noFill/>
          <a:ln w="9525">
            <a:noFill/>
            <a:miter lim="800000"/>
            <a:headEnd/>
            <a:tailEnd/>
          </a:ln>
        </p:spPr>
      </p:pic>
      <p:pic>
        <p:nvPicPr>
          <p:cNvPr id="11" name="Picture 10" descr="Fig10A-2_figure_PPT_3.gif"/>
          <p:cNvPicPr>
            <a:picLocks noChangeAspect="1"/>
          </p:cNvPicPr>
          <p:nvPr/>
        </p:nvPicPr>
        <p:blipFill>
          <a:blip r:embed="rId5"/>
          <a:srcRect/>
          <a:stretch>
            <a:fillRect/>
          </a:stretch>
        </p:blipFill>
        <p:spPr bwMode="auto">
          <a:xfrm>
            <a:off x="4487863" y="3346450"/>
            <a:ext cx="4419600" cy="2952750"/>
          </a:xfrm>
          <a:prstGeom prst="rect">
            <a:avLst/>
          </a:prstGeom>
          <a:noFill/>
          <a:ln w="9525">
            <a:noFill/>
            <a:miter lim="800000"/>
            <a:headEnd/>
            <a:tailEnd/>
          </a:ln>
        </p:spPr>
      </p:pic>
      <p:pic>
        <p:nvPicPr>
          <p:cNvPr id="12" name="Picture 11" descr="Fig10A-2_figure_PPT_4.gif"/>
          <p:cNvPicPr>
            <a:picLocks noChangeAspect="1"/>
          </p:cNvPicPr>
          <p:nvPr/>
        </p:nvPicPr>
        <p:blipFill>
          <a:blip r:embed="rId6"/>
          <a:srcRect/>
          <a:stretch>
            <a:fillRect/>
          </a:stretch>
        </p:blipFill>
        <p:spPr bwMode="auto">
          <a:xfrm>
            <a:off x="4487863" y="3346450"/>
            <a:ext cx="4419600" cy="2952750"/>
          </a:xfrm>
          <a:prstGeom prst="rect">
            <a:avLst/>
          </a:prstGeom>
          <a:noFill/>
          <a:ln w="9525">
            <a:noFill/>
            <a:miter lim="800000"/>
            <a:headEnd/>
            <a:tailEnd/>
          </a:ln>
        </p:spPr>
      </p:pic>
      <p:pic>
        <p:nvPicPr>
          <p:cNvPr id="13" name="Picture 12" descr="Fig10A-2_figure_PPT_5.gif"/>
          <p:cNvPicPr>
            <a:picLocks noChangeAspect="1"/>
          </p:cNvPicPr>
          <p:nvPr/>
        </p:nvPicPr>
        <p:blipFill>
          <a:blip r:embed="rId7"/>
          <a:srcRect/>
          <a:stretch>
            <a:fillRect/>
          </a:stretch>
        </p:blipFill>
        <p:spPr bwMode="auto">
          <a:xfrm>
            <a:off x="4487863" y="3346450"/>
            <a:ext cx="4419600" cy="2952750"/>
          </a:xfrm>
          <a:prstGeom prst="rect">
            <a:avLst/>
          </a:prstGeom>
          <a:noFill/>
          <a:ln w="9525">
            <a:noFill/>
            <a:miter lim="800000"/>
            <a:headEnd/>
            <a:tailEnd/>
          </a:ln>
        </p:spPr>
      </p:pic>
      <p:pic>
        <p:nvPicPr>
          <p:cNvPr id="14" name="Picture 13" descr="Fig10A-2_figure_PPT_6.gif"/>
          <p:cNvPicPr>
            <a:picLocks noChangeAspect="1"/>
          </p:cNvPicPr>
          <p:nvPr/>
        </p:nvPicPr>
        <p:blipFill>
          <a:blip r:embed="rId8"/>
          <a:srcRect/>
          <a:stretch>
            <a:fillRect/>
          </a:stretch>
        </p:blipFill>
        <p:spPr bwMode="auto">
          <a:xfrm>
            <a:off x="4487863" y="3346450"/>
            <a:ext cx="4419600" cy="2952750"/>
          </a:xfrm>
          <a:prstGeom prst="rect">
            <a:avLst/>
          </a:prstGeom>
          <a:noFill/>
          <a:ln w="9525">
            <a:noFill/>
            <a:miter lim="800000"/>
            <a:headEnd/>
            <a:tailEnd/>
          </a:ln>
        </p:spPr>
      </p:pic>
      <p:pic>
        <p:nvPicPr>
          <p:cNvPr id="15" name="Picture 14" descr="Fig10A-2_figure_PPT_7.gif"/>
          <p:cNvPicPr>
            <a:picLocks noChangeAspect="1"/>
          </p:cNvPicPr>
          <p:nvPr/>
        </p:nvPicPr>
        <p:blipFill>
          <a:blip r:embed="rId9"/>
          <a:srcRect/>
          <a:stretch>
            <a:fillRect/>
          </a:stretch>
        </p:blipFill>
        <p:spPr bwMode="auto">
          <a:xfrm>
            <a:off x="4487863" y="3346450"/>
            <a:ext cx="4419600" cy="2952750"/>
          </a:xfrm>
          <a:prstGeom prst="rect">
            <a:avLst/>
          </a:prstGeom>
          <a:noFill/>
          <a:ln w="9525">
            <a:noFill/>
            <a:miter lim="800000"/>
            <a:headEnd/>
            <a:tailEnd/>
          </a:ln>
        </p:spPr>
      </p:pic>
      <p:pic>
        <p:nvPicPr>
          <p:cNvPr id="16" name="Picture 15" descr="Fig10A-2_figure_PPT_8.gif"/>
          <p:cNvPicPr>
            <a:picLocks noChangeAspect="1"/>
          </p:cNvPicPr>
          <p:nvPr/>
        </p:nvPicPr>
        <p:blipFill>
          <a:blip r:embed="rId10"/>
          <a:srcRect/>
          <a:stretch>
            <a:fillRect/>
          </a:stretch>
        </p:blipFill>
        <p:spPr bwMode="auto">
          <a:xfrm>
            <a:off x="4473575" y="3346450"/>
            <a:ext cx="4419600" cy="2952750"/>
          </a:xfrm>
          <a:prstGeom prst="rect">
            <a:avLst/>
          </a:prstGeom>
          <a:noFill/>
          <a:ln w="9525">
            <a:noFill/>
            <a:miter lim="800000"/>
            <a:headEnd/>
            <a:tailEnd/>
          </a:ln>
        </p:spPr>
      </p:pic>
      <p:pic>
        <p:nvPicPr>
          <p:cNvPr id="17" name="Picture 16" descr="Fig11A.2tablePPT.gif"/>
          <p:cNvPicPr>
            <a:picLocks noChangeAspect="1"/>
          </p:cNvPicPr>
          <p:nvPr/>
        </p:nvPicPr>
        <p:blipFill>
          <a:blip r:embed="rId11"/>
          <a:srcRect/>
          <a:stretch>
            <a:fillRect/>
          </a:stretch>
        </p:blipFill>
        <p:spPr bwMode="auto">
          <a:xfrm>
            <a:off x="4084749" y="990600"/>
            <a:ext cx="4811601" cy="2257425"/>
          </a:xfrm>
          <a:prstGeom prst="rect">
            <a:avLst/>
          </a:prstGeom>
          <a:noFill/>
          <a:ln w="9525">
            <a:noFill/>
            <a:miter lim="800000"/>
            <a:headEnd/>
            <a:tailEnd/>
          </a:ln>
        </p:spPr>
      </p:pic>
    </p:spTree>
    <p:extLst>
      <p:ext uri="{BB962C8B-B14F-4D97-AF65-F5344CB8AC3E}">
        <p14:creationId xmlns:p14="http://schemas.microsoft.com/office/powerpoint/2010/main" val="420709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par>
                                <p:cTn id="34" presetID="22" presetClass="entr" presetSubtype="8"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1000"/>
                                        <p:tgtEl>
                                          <p:spTgt spid="13"/>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1000"/>
                                        <p:tgtEl>
                                          <p:spTgt spid="10"/>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1000"/>
                                        <p:tgtEl>
                                          <p:spTgt spid="14"/>
                                        </p:tgtEl>
                                      </p:cBhvr>
                                    </p:animEffect>
                                  </p:childTnLst>
                                </p:cTn>
                              </p:par>
                              <p:par>
                                <p:cTn id="45" presetID="2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slope and position of </a:t>
            </a:r>
            <a:r>
              <a:rPr lang="en-US" dirty="0" err="1" smtClean="0"/>
              <a:t>isocost</a:t>
            </a:r>
            <a:r>
              <a:rPr lang="en-US" dirty="0" smtClean="0"/>
              <a:t> lines</a:t>
            </a:r>
            <a:endParaRPr lang="en-US" dirty="0"/>
          </a:p>
        </p:txBody>
      </p:sp>
      <p:sp>
        <p:nvSpPr>
          <p:cNvPr id="6" name="Text Placeholder 2"/>
          <p:cNvSpPr>
            <a:spLocks noGrp="1"/>
          </p:cNvSpPr>
          <p:nvPr>
            <p:ph type="body" sz="quarter" idx="11"/>
          </p:nvPr>
        </p:nvSpPr>
        <p:spPr>
          <a:xfrm>
            <a:off x="152400" y="838200"/>
            <a:ext cx="3560763" cy="5638800"/>
          </a:xfrm>
        </p:spPr>
        <p:txBody>
          <a:bodyPr/>
          <a:lstStyle/>
          <a:p>
            <a:pPr>
              <a:spcBef>
                <a:spcPts val="0"/>
              </a:spcBef>
              <a:spcAft>
                <a:spcPts val="1200"/>
              </a:spcAft>
            </a:pPr>
            <a:r>
              <a:rPr lang="en-US" dirty="0"/>
              <a:t>With more money, more inputs can be purchased.</a:t>
            </a:r>
          </a:p>
          <a:p>
            <a:pPr>
              <a:spcBef>
                <a:spcPts val="0"/>
              </a:spcBef>
              <a:spcAft>
                <a:spcPts val="1200"/>
              </a:spcAft>
            </a:pPr>
            <a:r>
              <a:rPr lang="en-US" dirty="0"/>
              <a:t>The slope of the </a:t>
            </a:r>
            <a:r>
              <a:rPr lang="en-US" dirty="0" err="1"/>
              <a:t>isocost</a:t>
            </a:r>
            <a:r>
              <a:rPr lang="en-US" dirty="0"/>
              <a:t> line remains constant, because it is always equal to the </a:t>
            </a:r>
            <a:r>
              <a:rPr lang="en-US" i="1" dirty="0"/>
              <a:t>price of the input on the horizontal axis divided by the price of the input on the vertical axis, divided by -1.</a:t>
            </a:r>
          </a:p>
          <a:p>
            <a:pPr>
              <a:spcBef>
                <a:spcPts val="0"/>
              </a:spcBef>
              <a:spcAft>
                <a:spcPts val="1200"/>
              </a:spcAft>
            </a:pPr>
            <a:r>
              <a:rPr lang="en-US" dirty="0"/>
              <a:t>The slope indicates the rate at which prices allow one input to be traded for the other: here, 1 oven costs the same as 2 workers: slope = -1/2</a:t>
            </a:r>
            <a:r>
              <a:rPr lang="en-US" dirty="0" smtClean="0"/>
              <a:t>.</a:t>
            </a:r>
            <a:endParaRPr lang="en-US" dirty="0"/>
          </a:p>
        </p:txBody>
      </p:sp>
      <p:sp>
        <p:nvSpPr>
          <p:cNvPr id="7" name="Text Placeholder 3"/>
          <p:cNvSpPr>
            <a:spLocks noGrp="1"/>
          </p:cNvSpPr>
          <p:nvPr>
            <p:ph type="body" sz="quarter" idx="12"/>
          </p:nvPr>
        </p:nvSpPr>
        <p:spPr>
          <a:xfrm>
            <a:off x="5867400" y="4960937"/>
            <a:ext cx="2290763" cy="449263"/>
          </a:xfrm>
        </p:spPr>
        <p:txBody>
          <a:bodyPr/>
          <a:lstStyle/>
          <a:p>
            <a:r>
              <a:rPr lang="en-US" dirty="0" smtClean="0"/>
              <a:t>The position of the </a:t>
            </a:r>
            <a:r>
              <a:rPr lang="en-US" dirty="0" err="1" smtClean="0"/>
              <a:t>isocost</a:t>
            </a:r>
            <a:r>
              <a:rPr lang="en-US" dirty="0" smtClean="0"/>
              <a:t> line</a:t>
            </a:r>
            <a:endParaRPr lang="en-US" dirty="0"/>
          </a:p>
        </p:txBody>
      </p:sp>
      <p:sp>
        <p:nvSpPr>
          <p:cNvPr id="8" name="Text Placeholder 4"/>
          <p:cNvSpPr>
            <a:spLocks noGrp="1"/>
          </p:cNvSpPr>
          <p:nvPr>
            <p:ph type="body" sz="quarter" idx="13"/>
          </p:nvPr>
        </p:nvSpPr>
        <p:spPr>
          <a:xfrm>
            <a:off x="4419600" y="4960937"/>
            <a:ext cx="1466850" cy="381000"/>
          </a:xfrm>
        </p:spPr>
        <p:txBody>
          <a:bodyPr/>
          <a:lstStyle/>
          <a:p>
            <a:r>
              <a:rPr lang="en-US" dirty="0" smtClean="0"/>
              <a:t>Figure 11A.3</a:t>
            </a:r>
            <a:endParaRPr lang="en-US" dirty="0"/>
          </a:p>
        </p:txBody>
      </p:sp>
      <p:pic>
        <p:nvPicPr>
          <p:cNvPr id="9" name="Picture 12" descr="Fig10A-3-1"/>
          <p:cNvPicPr>
            <a:picLocks noChangeAspect="1" noChangeArrowheads="1"/>
          </p:cNvPicPr>
          <p:nvPr/>
        </p:nvPicPr>
        <p:blipFill>
          <a:blip r:embed="rId3"/>
          <a:srcRect/>
          <a:stretch>
            <a:fillRect/>
          </a:stretch>
        </p:blipFill>
        <p:spPr bwMode="auto">
          <a:xfrm>
            <a:off x="3713163" y="1419225"/>
            <a:ext cx="5305425" cy="4010025"/>
          </a:xfrm>
          <a:prstGeom prst="rect">
            <a:avLst/>
          </a:prstGeom>
          <a:noFill/>
          <a:ln w="9525">
            <a:noFill/>
            <a:miter lim="800000"/>
            <a:headEnd/>
            <a:tailEnd/>
          </a:ln>
        </p:spPr>
      </p:pic>
      <p:pic>
        <p:nvPicPr>
          <p:cNvPr id="10" name="Picture 13" descr="Fig10A-3-2"/>
          <p:cNvPicPr>
            <a:picLocks noChangeAspect="1" noChangeArrowheads="1"/>
          </p:cNvPicPr>
          <p:nvPr/>
        </p:nvPicPr>
        <p:blipFill>
          <a:blip r:embed="rId4"/>
          <a:srcRect/>
          <a:stretch>
            <a:fillRect/>
          </a:stretch>
        </p:blipFill>
        <p:spPr bwMode="auto">
          <a:xfrm>
            <a:off x="3713163" y="1419225"/>
            <a:ext cx="5305425" cy="4010025"/>
          </a:xfrm>
          <a:prstGeom prst="rect">
            <a:avLst/>
          </a:prstGeom>
          <a:noFill/>
          <a:ln w="9525">
            <a:noFill/>
            <a:miter lim="800000"/>
            <a:headEnd/>
            <a:tailEnd/>
          </a:ln>
        </p:spPr>
      </p:pic>
      <p:pic>
        <p:nvPicPr>
          <p:cNvPr id="11" name="Picture 14" descr="Fig10A-3-3"/>
          <p:cNvPicPr>
            <a:picLocks noChangeAspect="1" noChangeArrowheads="1"/>
          </p:cNvPicPr>
          <p:nvPr/>
        </p:nvPicPr>
        <p:blipFill>
          <a:blip r:embed="rId5"/>
          <a:srcRect/>
          <a:stretch>
            <a:fillRect/>
          </a:stretch>
        </p:blipFill>
        <p:spPr bwMode="auto">
          <a:xfrm>
            <a:off x="3713163" y="1419225"/>
            <a:ext cx="5305425" cy="4010025"/>
          </a:xfrm>
          <a:prstGeom prst="rect">
            <a:avLst/>
          </a:prstGeom>
          <a:noFill/>
          <a:ln w="9525">
            <a:noFill/>
            <a:miter lim="800000"/>
            <a:headEnd/>
            <a:tailEnd/>
          </a:ln>
        </p:spPr>
      </p:pic>
      <p:pic>
        <p:nvPicPr>
          <p:cNvPr id="12" name="Picture 15" descr="Fig10A-3-4"/>
          <p:cNvPicPr>
            <a:picLocks noChangeAspect="1" noChangeArrowheads="1"/>
          </p:cNvPicPr>
          <p:nvPr/>
        </p:nvPicPr>
        <p:blipFill>
          <a:blip r:embed="rId6"/>
          <a:srcRect/>
          <a:stretch>
            <a:fillRect/>
          </a:stretch>
        </p:blipFill>
        <p:spPr bwMode="auto">
          <a:xfrm>
            <a:off x="3713163" y="1419225"/>
            <a:ext cx="5305425" cy="40100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 name="TextBox 12"/>
              <p:cNvSpPr txBox="1"/>
              <p:nvPr/>
            </p:nvSpPr>
            <p:spPr>
              <a:xfrm>
                <a:off x="4737100" y="5564060"/>
                <a:ext cx="3949700" cy="676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𝑆𝑙𝑜𝑝𝑒</m:t>
                      </m:r>
                      <m:r>
                        <a:rPr lang="en-US" sz="1800" b="0" i="1" smtClean="0">
                          <a:latin typeface="Cambria Math"/>
                        </a:rPr>
                        <m:t>=−</m:t>
                      </m:r>
                      <m:f>
                        <m:fPr>
                          <m:ctrlPr>
                            <a:rPr lang="en-US" sz="1800" b="0" i="1" smtClean="0">
                              <a:latin typeface="Cambria Math"/>
                            </a:rPr>
                          </m:ctrlPr>
                        </m:fPr>
                        <m:num>
                          <m:sSub>
                            <m:sSubPr>
                              <m:ctrlPr>
                                <a:rPr lang="en-US" sz="1800" b="0" i="1" smtClean="0">
                                  <a:latin typeface="Cambria Math"/>
                                </a:rPr>
                              </m:ctrlPr>
                            </m:sSubPr>
                            <m:e>
                              <m:r>
                                <a:rPr lang="en-US" sz="1800" b="0" i="1" smtClean="0">
                                  <a:latin typeface="Cambria Math"/>
                                </a:rPr>
                                <m:t>𝑃</m:t>
                              </m:r>
                            </m:e>
                            <m:sub>
                              <m:r>
                                <a:rPr lang="en-US" sz="1800" b="0" i="1" smtClean="0">
                                  <a:latin typeface="Cambria Math"/>
                                </a:rPr>
                                <m:t>𝑊𝑜𝑟𝑘𝑒𝑟</m:t>
                              </m:r>
                            </m:sub>
                          </m:sSub>
                        </m:num>
                        <m:den>
                          <m:sSub>
                            <m:sSubPr>
                              <m:ctrlPr>
                                <a:rPr lang="en-US" sz="1800" b="0" i="1" smtClean="0">
                                  <a:latin typeface="Cambria Math"/>
                                </a:rPr>
                              </m:ctrlPr>
                            </m:sSubPr>
                            <m:e>
                              <m:r>
                                <a:rPr lang="en-US" sz="1800" b="0" i="1" smtClean="0">
                                  <a:latin typeface="Cambria Math"/>
                                </a:rPr>
                                <m:t>𝑃</m:t>
                              </m:r>
                            </m:e>
                            <m:sub>
                              <m:r>
                                <a:rPr lang="en-US" sz="1800" b="0" i="1" smtClean="0">
                                  <a:latin typeface="Cambria Math"/>
                                </a:rPr>
                                <m:t>𝑂𝑣𝑒𝑛</m:t>
                              </m:r>
                            </m:sub>
                          </m:sSub>
                        </m:den>
                      </m:f>
                      <m:r>
                        <a:rPr lang="en-US" sz="1800" b="0" i="1" smtClean="0">
                          <a:latin typeface="Cambria Math"/>
                        </a:rPr>
                        <m:t>=</m:t>
                      </m:r>
                      <m:r>
                        <a:rPr lang="en-US" sz="1800" i="1">
                          <a:latin typeface="Cambria Math"/>
                        </a:rPr>
                        <m:t>−</m:t>
                      </m:r>
                      <m:f>
                        <m:fPr>
                          <m:ctrlPr>
                            <a:rPr lang="en-US" sz="1800" i="1">
                              <a:latin typeface="Cambria Math"/>
                            </a:rPr>
                          </m:ctrlPr>
                        </m:fPr>
                        <m:num>
                          <m:r>
                            <a:rPr lang="en-US" sz="1800" b="0" i="1" smtClean="0">
                              <a:latin typeface="Cambria Math"/>
                            </a:rPr>
                            <m:t>$500</m:t>
                          </m:r>
                        </m:num>
                        <m:den>
                          <m:r>
                            <a:rPr lang="en-US" sz="1800" b="0" i="1" smtClean="0">
                              <a:latin typeface="Cambria Math"/>
                            </a:rPr>
                            <m:t>$1000</m:t>
                          </m:r>
                        </m:den>
                      </m:f>
                      <m:r>
                        <a:rPr lang="en-US" sz="1800" i="1">
                          <a:latin typeface="Cambria Math"/>
                        </a:rPr>
                        <m:t>=</m:t>
                      </m:r>
                      <m:r>
                        <a:rPr lang="en-US" sz="1800" b="0" i="1" smtClean="0">
                          <a:latin typeface="Cambria Math"/>
                        </a:rPr>
                        <m:t>−0.5</m:t>
                      </m:r>
                    </m:oMath>
                  </m:oMathPara>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37100" y="5564060"/>
                <a:ext cx="3949700" cy="676532"/>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6698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control at Wal-Mart</a:t>
            </a:r>
            <a:endParaRPr lang="en-US" dirty="0"/>
          </a:p>
        </p:txBody>
      </p:sp>
      <p:sp>
        <p:nvSpPr>
          <p:cNvPr id="4" name="Text Placeholder 2"/>
          <p:cNvSpPr>
            <a:spLocks noGrp="1"/>
          </p:cNvSpPr>
          <p:nvPr>
            <p:ph type="body" sz="quarter" idx="11"/>
          </p:nvPr>
        </p:nvSpPr>
        <p:spPr>
          <a:xfrm>
            <a:off x="152400" y="838200"/>
            <a:ext cx="4343400" cy="5638800"/>
          </a:xfrm>
        </p:spPr>
        <p:txBody>
          <a:bodyPr/>
          <a:lstStyle/>
          <a:p>
            <a:pPr fontAlgn="auto">
              <a:spcBef>
                <a:spcPts val="0"/>
              </a:spcBef>
              <a:spcAft>
                <a:spcPts val="0"/>
              </a:spcAft>
              <a:defRPr/>
            </a:pPr>
            <a:r>
              <a:rPr lang="en-US" dirty="0">
                <a:solidFill>
                  <a:sysClr val="windowText" lastClr="000000"/>
                </a:solidFill>
              </a:rPr>
              <a:t>One of Wal-Mart’s important inputs is its inventory. Wal-Mart invests money to improve management of its inventory, by linking the cash registers with inventory-control computers.</a:t>
            </a:r>
          </a:p>
          <a:p>
            <a:pPr fontAlgn="auto">
              <a:spcBef>
                <a:spcPts val="0"/>
              </a:spcBef>
              <a:spcAft>
                <a:spcPts val="0"/>
              </a:spcAft>
              <a:defRPr/>
            </a:pPr>
            <a:endParaRPr lang="en-US" dirty="0">
              <a:solidFill>
                <a:sysClr val="windowText" lastClr="000000"/>
              </a:solidFill>
            </a:endParaRPr>
          </a:p>
          <a:p>
            <a:pPr fontAlgn="auto">
              <a:spcBef>
                <a:spcPts val="0"/>
              </a:spcBef>
              <a:spcAft>
                <a:spcPts val="0"/>
              </a:spcAft>
              <a:defRPr/>
            </a:pPr>
            <a:r>
              <a:rPr lang="en-US" dirty="0">
                <a:solidFill>
                  <a:sysClr val="windowText" lastClr="000000"/>
                </a:solidFill>
              </a:rPr>
              <a:t>Improvements in this technology help Wal-Mart to be more efficient turning its inputs (inventory, labor, physical store, etc.) into its outputs (sales of products</a:t>
            </a:r>
            <a:r>
              <a:rPr lang="en-US" dirty="0" smtClean="0">
                <a:solidFill>
                  <a:sysClr val="windowText" lastClr="000000"/>
                </a:solidFill>
              </a:rPr>
              <a:t>).</a:t>
            </a:r>
            <a:endParaRPr lang="en-US" dirty="0"/>
          </a:p>
        </p:txBody>
      </p:sp>
      <p:pic>
        <p:nvPicPr>
          <p:cNvPr id="5" name="Picture 2"/>
          <p:cNvPicPr>
            <a:picLocks noChangeAspect="1" noChangeArrowheads="1"/>
          </p:cNvPicPr>
          <p:nvPr/>
        </p:nvPicPr>
        <p:blipFill>
          <a:blip r:embed="rId2"/>
          <a:srcRect/>
          <a:stretch>
            <a:fillRect/>
          </a:stretch>
        </p:blipFill>
        <p:spPr bwMode="auto">
          <a:xfrm>
            <a:off x="4419600" y="990600"/>
            <a:ext cx="4398963" cy="5141704"/>
          </a:xfrm>
          <a:prstGeom prst="rect">
            <a:avLst/>
          </a:prstGeom>
          <a:noFill/>
          <a:ln w="9525">
            <a:noFill/>
            <a:miter lim="800000"/>
            <a:headEnd/>
            <a:tailEnd/>
          </a:ln>
        </p:spPr>
      </p:pic>
    </p:spTree>
    <p:extLst>
      <p:ext uri="{BB962C8B-B14F-4D97-AF65-F5344CB8AC3E}">
        <p14:creationId xmlns:p14="http://schemas.microsoft.com/office/powerpoint/2010/main" val="21989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cost combination of capital and labor</a:t>
            </a:r>
            <a:endParaRPr lang="en-US" dirty="0"/>
          </a:p>
        </p:txBody>
      </p:sp>
      <p:sp>
        <p:nvSpPr>
          <p:cNvPr id="6" name="Text Placeholder 2"/>
          <p:cNvSpPr>
            <a:spLocks noGrp="1"/>
          </p:cNvSpPr>
          <p:nvPr>
            <p:ph type="body" sz="quarter" idx="11"/>
          </p:nvPr>
        </p:nvSpPr>
        <p:spPr>
          <a:xfrm>
            <a:off x="152400" y="838200"/>
            <a:ext cx="3886200" cy="5638800"/>
          </a:xfrm>
        </p:spPr>
        <p:txBody>
          <a:bodyPr/>
          <a:lstStyle/>
          <a:p>
            <a:pPr>
              <a:spcAft>
                <a:spcPts val="1200"/>
              </a:spcAft>
            </a:pPr>
            <a:r>
              <a:rPr lang="en-US" dirty="0"/>
              <a:t>Suppose the restaurant wants to produce 5000 pizzas.</a:t>
            </a:r>
          </a:p>
          <a:p>
            <a:pPr>
              <a:spcAft>
                <a:spcPts val="1200"/>
              </a:spcAft>
            </a:pPr>
            <a:r>
              <a:rPr lang="en-US" dirty="0"/>
              <a:t>Point B costs only $3000, but doesn’t produce 5000 pizzas.</a:t>
            </a:r>
          </a:p>
          <a:p>
            <a:pPr>
              <a:spcAft>
                <a:spcPts val="1200"/>
              </a:spcAft>
            </a:pPr>
            <a:r>
              <a:rPr lang="en-US" dirty="0"/>
              <a:t>Points A, C, and D all produce 5000 pizzas.</a:t>
            </a:r>
          </a:p>
          <a:p>
            <a:pPr>
              <a:spcAft>
                <a:spcPts val="1200"/>
              </a:spcAft>
            </a:pPr>
            <a:r>
              <a:rPr lang="en-US" dirty="0"/>
              <a:t>Point A is the cheapest way to produce 5000 pizzas; the </a:t>
            </a:r>
            <a:r>
              <a:rPr lang="en-US" dirty="0" err="1"/>
              <a:t>isocost</a:t>
            </a:r>
            <a:r>
              <a:rPr lang="en-US" dirty="0"/>
              <a:t> line going through it is the lowest.</a:t>
            </a:r>
          </a:p>
          <a:p>
            <a:pPr>
              <a:spcAft>
                <a:spcPts val="1200"/>
              </a:spcAft>
            </a:pPr>
            <a:r>
              <a:rPr lang="en-US" dirty="0"/>
              <a:t>Observe that at this point, the slope of the isoquant and </a:t>
            </a:r>
            <a:r>
              <a:rPr lang="en-US" dirty="0" err="1"/>
              <a:t>isocost</a:t>
            </a:r>
            <a:r>
              <a:rPr lang="en-US" dirty="0"/>
              <a:t> line are equal</a:t>
            </a:r>
            <a:r>
              <a:rPr lang="en-US" dirty="0" smtClean="0"/>
              <a:t>.</a:t>
            </a:r>
            <a:endParaRPr lang="en-US" dirty="0"/>
          </a:p>
        </p:txBody>
      </p:sp>
      <p:sp>
        <p:nvSpPr>
          <p:cNvPr id="7" name="Text Placeholder 3"/>
          <p:cNvSpPr>
            <a:spLocks noGrp="1"/>
          </p:cNvSpPr>
          <p:nvPr>
            <p:ph type="body" sz="quarter" idx="12"/>
          </p:nvPr>
        </p:nvSpPr>
        <p:spPr>
          <a:xfrm>
            <a:off x="5867400" y="5105400"/>
            <a:ext cx="2290763" cy="449263"/>
          </a:xfrm>
        </p:spPr>
        <p:txBody>
          <a:bodyPr/>
          <a:lstStyle/>
          <a:p>
            <a:r>
              <a:rPr lang="en-US" dirty="0" smtClean="0"/>
              <a:t>Choosing capital and labor to minimize total cost</a:t>
            </a:r>
            <a:endParaRPr lang="en-US" dirty="0"/>
          </a:p>
        </p:txBody>
      </p:sp>
      <p:sp>
        <p:nvSpPr>
          <p:cNvPr id="8" name="Text Placeholder 4"/>
          <p:cNvSpPr>
            <a:spLocks noGrp="1"/>
          </p:cNvSpPr>
          <p:nvPr>
            <p:ph type="body" sz="quarter" idx="13"/>
          </p:nvPr>
        </p:nvSpPr>
        <p:spPr>
          <a:xfrm>
            <a:off x="4419600" y="5105400"/>
            <a:ext cx="1466850" cy="381000"/>
          </a:xfrm>
        </p:spPr>
        <p:txBody>
          <a:bodyPr/>
          <a:lstStyle/>
          <a:p>
            <a:r>
              <a:rPr lang="en-US" dirty="0" smtClean="0"/>
              <a:t>Figure 11A.4</a:t>
            </a:r>
            <a:endParaRPr lang="en-US" dirty="0"/>
          </a:p>
        </p:txBody>
      </p:sp>
      <p:pic>
        <p:nvPicPr>
          <p:cNvPr id="9" name="Picture 12" descr="Fig10A-4-1"/>
          <p:cNvPicPr>
            <a:picLocks noChangeAspect="1" noChangeArrowheads="1"/>
          </p:cNvPicPr>
          <p:nvPr/>
        </p:nvPicPr>
        <p:blipFill>
          <a:blip r:embed="rId3"/>
          <a:srcRect/>
          <a:stretch>
            <a:fillRect/>
          </a:stretch>
        </p:blipFill>
        <p:spPr bwMode="auto">
          <a:xfrm>
            <a:off x="3745706" y="662354"/>
            <a:ext cx="5172075" cy="4438650"/>
          </a:xfrm>
          <a:prstGeom prst="rect">
            <a:avLst/>
          </a:prstGeom>
          <a:noFill/>
          <a:ln w="9525">
            <a:noFill/>
            <a:miter lim="800000"/>
            <a:headEnd/>
            <a:tailEnd/>
          </a:ln>
        </p:spPr>
      </p:pic>
      <p:pic>
        <p:nvPicPr>
          <p:cNvPr id="10" name="Picture 13" descr="Fig10A-4-2"/>
          <p:cNvPicPr>
            <a:picLocks noChangeAspect="1" noChangeArrowheads="1"/>
          </p:cNvPicPr>
          <p:nvPr/>
        </p:nvPicPr>
        <p:blipFill>
          <a:blip r:embed="rId4"/>
          <a:srcRect/>
          <a:stretch>
            <a:fillRect/>
          </a:stretch>
        </p:blipFill>
        <p:spPr bwMode="auto">
          <a:xfrm>
            <a:off x="3745706" y="662354"/>
            <a:ext cx="5172075" cy="4438650"/>
          </a:xfrm>
          <a:prstGeom prst="rect">
            <a:avLst/>
          </a:prstGeom>
          <a:noFill/>
          <a:ln w="9525">
            <a:noFill/>
            <a:miter lim="800000"/>
            <a:headEnd/>
            <a:tailEnd/>
          </a:ln>
        </p:spPr>
      </p:pic>
      <p:pic>
        <p:nvPicPr>
          <p:cNvPr id="11" name="Picture 14" descr="Fig10A-4-3"/>
          <p:cNvPicPr>
            <a:picLocks noChangeAspect="1" noChangeArrowheads="1"/>
          </p:cNvPicPr>
          <p:nvPr/>
        </p:nvPicPr>
        <p:blipFill>
          <a:blip r:embed="rId5"/>
          <a:srcRect/>
          <a:stretch>
            <a:fillRect/>
          </a:stretch>
        </p:blipFill>
        <p:spPr bwMode="auto">
          <a:xfrm>
            <a:off x="3745706" y="662354"/>
            <a:ext cx="5172075" cy="4438650"/>
          </a:xfrm>
          <a:prstGeom prst="rect">
            <a:avLst/>
          </a:prstGeom>
          <a:noFill/>
          <a:ln w="9525">
            <a:noFill/>
            <a:miter lim="800000"/>
            <a:headEnd/>
            <a:tailEnd/>
          </a:ln>
        </p:spPr>
      </p:pic>
      <p:pic>
        <p:nvPicPr>
          <p:cNvPr id="12" name="Picture 15" descr="Fig10A-4-4"/>
          <p:cNvPicPr>
            <a:picLocks noChangeAspect="1" noChangeArrowheads="1"/>
          </p:cNvPicPr>
          <p:nvPr/>
        </p:nvPicPr>
        <p:blipFill>
          <a:blip r:embed="rId6"/>
          <a:srcRect/>
          <a:stretch>
            <a:fillRect/>
          </a:stretch>
        </p:blipFill>
        <p:spPr bwMode="auto">
          <a:xfrm>
            <a:off x="3745706" y="662354"/>
            <a:ext cx="5172075" cy="4438650"/>
          </a:xfrm>
          <a:prstGeom prst="rect">
            <a:avLst/>
          </a:prstGeom>
          <a:noFill/>
          <a:ln w="9525">
            <a:noFill/>
            <a:miter lim="800000"/>
            <a:headEnd/>
            <a:tailEnd/>
          </a:ln>
        </p:spPr>
      </p:pic>
      <p:pic>
        <p:nvPicPr>
          <p:cNvPr id="13" name="Picture 16" descr="Fig10A-4-5"/>
          <p:cNvPicPr>
            <a:picLocks noChangeAspect="1" noChangeArrowheads="1"/>
          </p:cNvPicPr>
          <p:nvPr/>
        </p:nvPicPr>
        <p:blipFill>
          <a:blip r:embed="rId7"/>
          <a:srcRect/>
          <a:stretch>
            <a:fillRect/>
          </a:stretch>
        </p:blipFill>
        <p:spPr bwMode="auto">
          <a:xfrm>
            <a:off x="3745706" y="662354"/>
            <a:ext cx="5172075" cy="4438650"/>
          </a:xfrm>
          <a:prstGeom prst="rect">
            <a:avLst/>
          </a:prstGeom>
          <a:noFill/>
          <a:ln w="9525">
            <a:noFill/>
            <a:miter lim="800000"/>
            <a:headEnd/>
            <a:tailEnd/>
          </a:ln>
        </p:spPr>
      </p:pic>
      <p:pic>
        <p:nvPicPr>
          <p:cNvPr id="14" name="Picture 17" descr="Fig10A-4-6"/>
          <p:cNvPicPr>
            <a:picLocks noChangeAspect="1" noChangeArrowheads="1"/>
          </p:cNvPicPr>
          <p:nvPr/>
        </p:nvPicPr>
        <p:blipFill>
          <a:blip r:embed="rId8"/>
          <a:srcRect/>
          <a:stretch>
            <a:fillRect/>
          </a:stretch>
        </p:blipFill>
        <p:spPr bwMode="auto">
          <a:xfrm>
            <a:off x="3745706" y="662354"/>
            <a:ext cx="5172075" cy="44386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5" name="TextBox 14"/>
              <p:cNvSpPr txBox="1"/>
              <p:nvPr/>
            </p:nvSpPr>
            <p:spPr>
              <a:xfrm>
                <a:off x="4343400" y="5846800"/>
                <a:ext cx="4292600" cy="93500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800" b="0" i="1" smtClean="0">
                          <a:latin typeface="Cambria Math"/>
                        </a:rPr>
                        <m:t>𝐴𝑡</m:t>
                      </m:r>
                      <m:r>
                        <a:rPr lang="en-US" sz="1800" b="0" i="1" smtClean="0">
                          <a:latin typeface="Cambria Math"/>
                        </a:rPr>
                        <m:t> </m:t>
                      </m:r>
                      <m:r>
                        <a:rPr lang="en-US" sz="1800" b="0" i="1" smtClean="0">
                          <a:latin typeface="Cambria Math"/>
                        </a:rPr>
                        <m:t>𝑡h𝑒</m:t>
                      </m:r>
                      <m:r>
                        <a:rPr lang="en-US" sz="1800" b="0" i="1" smtClean="0">
                          <a:latin typeface="Cambria Math"/>
                        </a:rPr>
                        <m:t> </m:t>
                      </m:r>
                      <m:r>
                        <a:rPr lang="en-US" sz="1800" b="0" i="1" smtClean="0">
                          <a:latin typeface="Cambria Math"/>
                        </a:rPr>
                        <m:t>𝑐𝑜𝑠𝑡</m:t>
                      </m:r>
                      <m:r>
                        <a:rPr lang="en-US" sz="1800" b="0" i="1" smtClean="0">
                          <a:latin typeface="Cambria Math"/>
                        </a:rPr>
                        <m:t>−</m:t>
                      </m:r>
                      <m:r>
                        <a:rPr lang="en-US" sz="1800" b="0" i="1" smtClean="0">
                          <a:latin typeface="Cambria Math"/>
                        </a:rPr>
                        <m:t>𝑚𝑖𝑛𝑖𝑚𝑖𝑧𝑖𝑛𝑔</m:t>
                      </m:r>
                      <m:r>
                        <a:rPr lang="en-US" sz="1800" b="0" i="1" smtClean="0">
                          <a:latin typeface="Cambria Math"/>
                        </a:rPr>
                        <m:t> </m:t>
                      </m:r>
                      <m:r>
                        <a:rPr lang="en-US" sz="1800" b="0" i="1" smtClean="0">
                          <a:latin typeface="Cambria Math"/>
                        </a:rPr>
                        <m:t>𝑐𝑜𝑚𝑏𝑖𝑛𝑎𝑡𝑖𝑜𝑛</m:t>
                      </m:r>
                      <m:r>
                        <a:rPr lang="en-US" sz="1800" b="0" i="1" smtClean="0">
                          <a:latin typeface="Cambria Math"/>
                        </a:rPr>
                        <m:t>,</m:t>
                      </m:r>
                    </m:oMath>
                    <m:oMath xmlns:m="http://schemas.openxmlformats.org/officeDocument/2006/math">
                      <m:f>
                        <m:fPr>
                          <m:ctrlPr>
                            <a:rPr lang="en-US" sz="1800" b="0" i="1" smtClean="0">
                              <a:latin typeface="Cambria Math"/>
                            </a:rPr>
                          </m:ctrlPr>
                        </m:fPr>
                        <m:num>
                          <m:sSub>
                            <m:sSubPr>
                              <m:ctrlPr>
                                <a:rPr lang="en-US" sz="1800" b="0" i="1" smtClean="0">
                                  <a:latin typeface="Cambria Math"/>
                                </a:rPr>
                              </m:ctrlPr>
                            </m:sSubPr>
                            <m:e>
                              <m:r>
                                <a:rPr lang="en-US" sz="1800" b="0" i="1" smtClean="0">
                                  <a:latin typeface="Cambria Math"/>
                                </a:rPr>
                                <m:t>𝑃</m:t>
                              </m:r>
                            </m:e>
                            <m:sub>
                              <m:r>
                                <a:rPr lang="en-US" sz="1800" b="0" i="1" smtClean="0">
                                  <a:latin typeface="Cambria Math"/>
                                </a:rPr>
                                <m:t>𝑊𝑜𝑟𝑘𝑒𝑟</m:t>
                              </m:r>
                            </m:sub>
                          </m:sSub>
                        </m:num>
                        <m:den>
                          <m:sSub>
                            <m:sSubPr>
                              <m:ctrlPr>
                                <a:rPr lang="en-US" sz="1800" b="0" i="1" smtClean="0">
                                  <a:latin typeface="Cambria Math"/>
                                </a:rPr>
                              </m:ctrlPr>
                            </m:sSubPr>
                            <m:e>
                              <m:r>
                                <a:rPr lang="en-US" sz="1800" b="0" i="1" smtClean="0">
                                  <a:latin typeface="Cambria Math"/>
                                </a:rPr>
                                <m:t>𝑃</m:t>
                              </m:r>
                            </m:e>
                            <m:sub>
                              <m:r>
                                <a:rPr lang="en-US" sz="1800" b="0" i="1" smtClean="0">
                                  <a:latin typeface="Cambria Math"/>
                                </a:rPr>
                                <m:t>𝑂𝑣𝑒𝑛</m:t>
                              </m:r>
                            </m:sub>
                          </m:sSub>
                        </m:den>
                      </m:f>
                      <m:r>
                        <a:rPr lang="en-US" sz="1800" b="0" i="1" smtClean="0">
                          <a:latin typeface="Cambria Math"/>
                        </a:rPr>
                        <m:t>=</m:t>
                      </m:r>
                      <m:r>
                        <a:rPr lang="en-US" sz="1800" b="0" i="1" smtClean="0">
                          <a:latin typeface="Cambria Math"/>
                        </a:rPr>
                        <m:t>𝑀𝑅𝑇𝑆</m:t>
                      </m:r>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343400" y="5846800"/>
                <a:ext cx="4292600" cy="93500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874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10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1000"/>
                                        <p:tgtEl>
                                          <p:spTgt spid="14"/>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wipe(left)">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wipe(left)">
                                      <p:cBhvr>
                                        <p:cTn id="48" dur="500"/>
                                        <p:tgtEl>
                                          <p:spTgt spid="6">
                                            <p:txEl>
                                              <p:pRg st="4" end="4"/>
                                            </p:txEl>
                                          </p:spTgt>
                                        </p:tgtEl>
                                      </p:cBhvr>
                                    </p:animEffect>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Different input price ratios lead to different input choices</a:t>
            </a:r>
            <a:endParaRPr lang="en-US" sz="2800" dirty="0"/>
          </a:p>
        </p:txBody>
      </p:sp>
      <p:sp>
        <p:nvSpPr>
          <p:cNvPr id="6" name="Text Placeholder 2"/>
          <p:cNvSpPr>
            <a:spLocks noGrp="1"/>
          </p:cNvSpPr>
          <p:nvPr>
            <p:ph type="body" sz="quarter" idx="11"/>
          </p:nvPr>
        </p:nvSpPr>
        <p:spPr>
          <a:xfrm>
            <a:off x="152400" y="838200"/>
            <a:ext cx="3657600" cy="5638800"/>
          </a:xfrm>
        </p:spPr>
        <p:txBody>
          <a:bodyPr/>
          <a:lstStyle/>
          <a:p>
            <a:pPr>
              <a:spcAft>
                <a:spcPts val="1200"/>
              </a:spcAft>
            </a:pPr>
            <a:r>
              <a:rPr lang="en-US" dirty="0"/>
              <a:t>If prices change, so does the cost-minimizing combination of capital and labor.</a:t>
            </a:r>
          </a:p>
          <a:p>
            <a:pPr>
              <a:spcAft>
                <a:spcPts val="1200"/>
              </a:spcAft>
            </a:pPr>
            <a:r>
              <a:rPr lang="en-US" dirty="0"/>
              <a:t>Suppose we open a pizza franchise in China, where ovens are more expensive ($1500) and workers are cheaper ($300). The </a:t>
            </a:r>
            <a:r>
              <a:rPr lang="en-US" dirty="0" err="1"/>
              <a:t>isocost</a:t>
            </a:r>
            <a:r>
              <a:rPr lang="en-US" dirty="0"/>
              <a:t> lines are now flatter.</a:t>
            </a:r>
          </a:p>
          <a:p>
            <a:pPr>
              <a:spcAft>
                <a:spcPts val="1200"/>
              </a:spcAft>
            </a:pPr>
            <a:r>
              <a:rPr lang="en-US" dirty="0"/>
              <a:t>To obtain the same level of production, we would </a:t>
            </a:r>
            <a:r>
              <a:rPr lang="en-US" i="1" dirty="0"/>
              <a:t>substitute</a:t>
            </a:r>
            <a:r>
              <a:rPr lang="en-US" dirty="0"/>
              <a:t> toward the input that is now relatively cheaper: workers.</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Changing input prices affects the cost-minimizing input choice</a:t>
            </a:r>
            <a:endParaRPr lang="en-US" dirty="0"/>
          </a:p>
        </p:txBody>
      </p:sp>
      <p:sp>
        <p:nvSpPr>
          <p:cNvPr id="8" name="Text Placeholder 4"/>
          <p:cNvSpPr>
            <a:spLocks noGrp="1"/>
          </p:cNvSpPr>
          <p:nvPr>
            <p:ph type="body" sz="quarter" idx="13"/>
          </p:nvPr>
        </p:nvSpPr>
        <p:spPr>
          <a:xfrm>
            <a:off x="4419600" y="5562600"/>
            <a:ext cx="1466850" cy="381000"/>
          </a:xfrm>
        </p:spPr>
        <p:txBody>
          <a:bodyPr/>
          <a:lstStyle/>
          <a:p>
            <a:r>
              <a:rPr lang="en-US" dirty="0" smtClean="0"/>
              <a:t>Figure 11A.5</a:t>
            </a:r>
            <a:endParaRPr lang="en-US" dirty="0"/>
          </a:p>
        </p:txBody>
      </p:sp>
      <p:pic>
        <p:nvPicPr>
          <p:cNvPr id="9" name="Picture 8" descr="Fig10A-5_PPT_8.gif"/>
          <p:cNvPicPr>
            <a:picLocks noChangeAspect="1"/>
          </p:cNvPicPr>
          <p:nvPr/>
        </p:nvPicPr>
        <p:blipFill>
          <a:blip r:embed="rId3"/>
          <a:srcRect/>
          <a:stretch>
            <a:fillRect/>
          </a:stretch>
        </p:blipFill>
        <p:spPr bwMode="auto">
          <a:xfrm>
            <a:off x="3619500" y="1600200"/>
            <a:ext cx="5467350" cy="3609975"/>
          </a:xfrm>
          <a:prstGeom prst="rect">
            <a:avLst/>
          </a:prstGeom>
          <a:noFill/>
          <a:ln w="9525">
            <a:noFill/>
            <a:miter lim="800000"/>
            <a:headEnd/>
            <a:tailEnd/>
          </a:ln>
        </p:spPr>
      </p:pic>
      <p:pic>
        <p:nvPicPr>
          <p:cNvPr id="10" name="Picture 9" descr="Fig10A-5_PPT_6.gif"/>
          <p:cNvPicPr>
            <a:picLocks noChangeAspect="1"/>
          </p:cNvPicPr>
          <p:nvPr/>
        </p:nvPicPr>
        <p:blipFill>
          <a:blip r:embed="rId4"/>
          <a:srcRect/>
          <a:stretch>
            <a:fillRect/>
          </a:stretch>
        </p:blipFill>
        <p:spPr bwMode="auto">
          <a:xfrm>
            <a:off x="3619500" y="1600200"/>
            <a:ext cx="5467350" cy="3609975"/>
          </a:xfrm>
          <a:prstGeom prst="rect">
            <a:avLst/>
          </a:prstGeom>
          <a:noFill/>
          <a:ln w="9525">
            <a:noFill/>
            <a:miter lim="800000"/>
            <a:headEnd/>
            <a:tailEnd/>
          </a:ln>
        </p:spPr>
      </p:pic>
      <p:pic>
        <p:nvPicPr>
          <p:cNvPr id="11" name="Picture 10" descr="Fig10A-5_PPT_1.gif"/>
          <p:cNvPicPr>
            <a:picLocks noChangeAspect="1"/>
          </p:cNvPicPr>
          <p:nvPr/>
        </p:nvPicPr>
        <p:blipFill>
          <a:blip r:embed="rId5"/>
          <a:srcRect/>
          <a:stretch>
            <a:fillRect/>
          </a:stretch>
        </p:blipFill>
        <p:spPr bwMode="auto">
          <a:xfrm>
            <a:off x="3619500" y="1600200"/>
            <a:ext cx="5467350" cy="3609975"/>
          </a:xfrm>
          <a:prstGeom prst="rect">
            <a:avLst/>
          </a:prstGeom>
          <a:noFill/>
          <a:ln w="9525">
            <a:noFill/>
            <a:miter lim="800000"/>
            <a:headEnd/>
            <a:tailEnd/>
          </a:ln>
        </p:spPr>
      </p:pic>
      <p:pic>
        <p:nvPicPr>
          <p:cNvPr id="12" name="Picture 11" descr="Fig10A-5_PPT_2.gif"/>
          <p:cNvPicPr>
            <a:picLocks noChangeAspect="1"/>
          </p:cNvPicPr>
          <p:nvPr/>
        </p:nvPicPr>
        <p:blipFill>
          <a:blip r:embed="rId6"/>
          <a:srcRect/>
          <a:stretch>
            <a:fillRect/>
          </a:stretch>
        </p:blipFill>
        <p:spPr bwMode="auto">
          <a:xfrm>
            <a:off x="3619500" y="1600200"/>
            <a:ext cx="5467350" cy="3609975"/>
          </a:xfrm>
          <a:prstGeom prst="rect">
            <a:avLst/>
          </a:prstGeom>
          <a:noFill/>
          <a:ln w="9525">
            <a:noFill/>
            <a:miter lim="800000"/>
            <a:headEnd/>
            <a:tailEnd/>
          </a:ln>
        </p:spPr>
      </p:pic>
      <p:pic>
        <p:nvPicPr>
          <p:cNvPr id="13" name="Picture 12" descr="Fig10A-5_PPT_3.gif"/>
          <p:cNvPicPr>
            <a:picLocks noChangeAspect="1"/>
          </p:cNvPicPr>
          <p:nvPr/>
        </p:nvPicPr>
        <p:blipFill>
          <a:blip r:embed="rId7"/>
          <a:srcRect/>
          <a:stretch>
            <a:fillRect/>
          </a:stretch>
        </p:blipFill>
        <p:spPr bwMode="auto">
          <a:xfrm>
            <a:off x="3619500" y="1600200"/>
            <a:ext cx="5467350" cy="3609975"/>
          </a:xfrm>
          <a:prstGeom prst="rect">
            <a:avLst/>
          </a:prstGeom>
          <a:noFill/>
          <a:ln w="9525">
            <a:noFill/>
            <a:miter lim="800000"/>
            <a:headEnd/>
            <a:tailEnd/>
          </a:ln>
        </p:spPr>
      </p:pic>
      <p:pic>
        <p:nvPicPr>
          <p:cNvPr id="14" name="Picture 13" descr="Fig10A-5_PPT_4.gif"/>
          <p:cNvPicPr>
            <a:picLocks noChangeAspect="1"/>
          </p:cNvPicPr>
          <p:nvPr/>
        </p:nvPicPr>
        <p:blipFill>
          <a:blip r:embed="rId8"/>
          <a:srcRect/>
          <a:stretch>
            <a:fillRect/>
          </a:stretch>
        </p:blipFill>
        <p:spPr bwMode="auto">
          <a:xfrm>
            <a:off x="3619500" y="1600200"/>
            <a:ext cx="5467350" cy="3609975"/>
          </a:xfrm>
          <a:prstGeom prst="rect">
            <a:avLst/>
          </a:prstGeom>
          <a:noFill/>
          <a:ln w="9525">
            <a:noFill/>
            <a:miter lim="800000"/>
            <a:headEnd/>
            <a:tailEnd/>
          </a:ln>
        </p:spPr>
      </p:pic>
      <p:pic>
        <p:nvPicPr>
          <p:cNvPr id="15" name="Picture 14" descr="Fig10A-5_PPT_5.gif"/>
          <p:cNvPicPr>
            <a:picLocks noChangeAspect="1"/>
          </p:cNvPicPr>
          <p:nvPr/>
        </p:nvPicPr>
        <p:blipFill>
          <a:blip r:embed="rId9"/>
          <a:srcRect/>
          <a:stretch>
            <a:fillRect/>
          </a:stretch>
        </p:blipFill>
        <p:spPr bwMode="auto">
          <a:xfrm>
            <a:off x="3619500" y="1600200"/>
            <a:ext cx="5467350" cy="3609975"/>
          </a:xfrm>
          <a:prstGeom prst="rect">
            <a:avLst/>
          </a:prstGeom>
          <a:noFill/>
          <a:ln w="9525">
            <a:noFill/>
            <a:miter lim="800000"/>
            <a:headEnd/>
            <a:tailEnd/>
          </a:ln>
        </p:spPr>
      </p:pic>
      <p:pic>
        <p:nvPicPr>
          <p:cNvPr id="16" name="Picture 15" descr="Fig10A-5_PPT_7.gif"/>
          <p:cNvPicPr>
            <a:picLocks noChangeAspect="1"/>
          </p:cNvPicPr>
          <p:nvPr/>
        </p:nvPicPr>
        <p:blipFill>
          <a:blip r:embed="rId10"/>
          <a:srcRect/>
          <a:stretch>
            <a:fillRect/>
          </a:stretch>
        </p:blipFill>
        <p:spPr bwMode="auto">
          <a:xfrm>
            <a:off x="3619500" y="1600200"/>
            <a:ext cx="5467350" cy="3609975"/>
          </a:xfrm>
          <a:prstGeom prst="rect">
            <a:avLst/>
          </a:prstGeom>
          <a:noFill/>
          <a:ln w="9525">
            <a:noFill/>
            <a:miter lim="800000"/>
            <a:headEnd/>
            <a:tailEnd/>
          </a:ln>
        </p:spPr>
      </p:pic>
      <p:pic>
        <p:nvPicPr>
          <p:cNvPr id="17" name="Picture 16" descr="Fig10A-5_PPT_9.gif"/>
          <p:cNvPicPr>
            <a:picLocks noChangeAspect="1"/>
          </p:cNvPicPr>
          <p:nvPr/>
        </p:nvPicPr>
        <p:blipFill>
          <a:blip r:embed="rId11"/>
          <a:srcRect/>
          <a:stretch>
            <a:fillRect/>
          </a:stretch>
        </p:blipFill>
        <p:spPr bwMode="auto">
          <a:xfrm>
            <a:off x="3619500" y="1600200"/>
            <a:ext cx="5467350" cy="3609975"/>
          </a:xfrm>
          <a:prstGeom prst="rect">
            <a:avLst/>
          </a:prstGeom>
          <a:noFill/>
          <a:ln w="9525">
            <a:noFill/>
            <a:miter lim="800000"/>
            <a:headEnd/>
            <a:tailEnd/>
          </a:ln>
        </p:spPr>
      </p:pic>
    </p:spTree>
    <p:extLst>
      <p:ext uri="{BB962C8B-B14F-4D97-AF65-F5344CB8AC3E}">
        <p14:creationId xmlns:p14="http://schemas.microsoft.com/office/powerpoint/2010/main" val="368088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600"/>
                                        <p:tgtEl>
                                          <p:spTgt spid="15"/>
                                        </p:tgtEl>
                                      </p:cBhvr>
                                    </p:animEffect>
                                  </p:childTnLst>
                                </p:cTn>
                              </p:par>
                            </p:childTnLst>
                          </p:cTn>
                        </p:par>
                        <p:par>
                          <p:cTn id="23" fill="hold">
                            <p:stCondLst>
                              <p:cond delay="210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left)">
                                      <p:cBhvr>
                                        <p:cTn id="31" dur="500"/>
                                        <p:tgtEl>
                                          <p:spTgt spid="6">
                                            <p:txEl>
                                              <p:pRg st="1" end="1"/>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wipe(left)">
                                      <p:cBhvr>
                                        <p:cTn id="48" dur="500"/>
                                        <p:tgtEl>
                                          <p:spTgt spid="6">
                                            <p:txEl>
                                              <p:pRg st="2" end="2"/>
                                            </p:txEl>
                                          </p:spTgt>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The changing input mix at Disney film animation</a:t>
            </a:r>
            <a:endParaRPr lang="en-US" sz="2600" dirty="0"/>
          </a:p>
        </p:txBody>
      </p:sp>
      <p:sp>
        <p:nvSpPr>
          <p:cNvPr id="4" name="Text Placeholder 2"/>
          <p:cNvSpPr>
            <a:spLocks noGrp="1"/>
          </p:cNvSpPr>
          <p:nvPr>
            <p:ph type="body" sz="quarter" idx="11"/>
          </p:nvPr>
        </p:nvSpPr>
        <p:spPr>
          <a:xfrm>
            <a:off x="152400" y="838200"/>
            <a:ext cx="2895600" cy="4406661"/>
          </a:xfrm>
        </p:spPr>
        <p:txBody>
          <a:bodyPr/>
          <a:lstStyle/>
          <a:p>
            <a:pPr>
              <a:spcAft>
                <a:spcPts val="1200"/>
              </a:spcAft>
            </a:pPr>
            <a:r>
              <a:rPr lang="en-US" dirty="0"/>
              <a:t>Disney can use various combinations of computers and animators to produce an animated film.</a:t>
            </a:r>
          </a:p>
          <a:p>
            <a:pPr>
              <a:spcAft>
                <a:spcPts val="1200"/>
              </a:spcAft>
            </a:pPr>
            <a:r>
              <a:rPr lang="en-US" dirty="0"/>
              <a:t>When computing power was relatively expensive in the early 1990s, Disney used more animators and less computing power.</a:t>
            </a:r>
          </a:p>
          <a:p>
            <a:endParaRPr lang="en-US" dirty="0"/>
          </a:p>
        </p:txBody>
      </p:sp>
      <p:sp>
        <p:nvSpPr>
          <p:cNvPr id="5" name="TextBox 4"/>
          <p:cNvSpPr txBox="1">
            <a:spLocks noChangeArrowheads="1"/>
          </p:cNvSpPr>
          <p:nvPr/>
        </p:nvSpPr>
        <p:spPr bwMode="auto">
          <a:xfrm>
            <a:off x="152400" y="5369004"/>
            <a:ext cx="8604251" cy="1107996"/>
          </a:xfrm>
          <a:prstGeom prst="rect">
            <a:avLst/>
          </a:prstGeom>
          <a:noFill/>
          <a:ln w="9525">
            <a:noFill/>
            <a:miter lim="800000"/>
            <a:headEnd/>
            <a:tailEnd/>
          </a:ln>
        </p:spPr>
        <p:txBody>
          <a:bodyPr wrap="square">
            <a:spAutoFit/>
          </a:bodyPr>
          <a:lstStyle/>
          <a:p>
            <a:pPr>
              <a:spcAft>
                <a:spcPts val="1200"/>
              </a:spcAft>
            </a:pPr>
            <a:r>
              <a:rPr lang="en-US" sz="2200" dirty="0" smtClean="0"/>
              <a:t>Decreases in the price of computing power have changed the relative price of its inputs, prompting Disney to change its optimal mix of inputs.</a:t>
            </a:r>
            <a:endParaRPr lang="en-US" sz="2200" dirty="0"/>
          </a:p>
        </p:txBody>
      </p:sp>
      <p:pic>
        <p:nvPicPr>
          <p:cNvPr id="6" name="Picture 22" descr="UNF10A-1-8"/>
          <p:cNvPicPr>
            <a:picLocks noChangeAspect="1" noChangeArrowheads="1"/>
          </p:cNvPicPr>
          <p:nvPr/>
        </p:nvPicPr>
        <p:blipFill>
          <a:blip r:embed="rId2"/>
          <a:srcRect/>
          <a:stretch>
            <a:fillRect/>
          </a:stretch>
        </p:blipFill>
        <p:spPr bwMode="auto">
          <a:xfrm>
            <a:off x="2819401" y="838200"/>
            <a:ext cx="6172200" cy="4435516"/>
          </a:xfrm>
          <a:prstGeom prst="rect">
            <a:avLst/>
          </a:prstGeom>
          <a:noFill/>
          <a:ln w="9525">
            <a:noFill/>
            <a:miter lim="800000"/>
            <a:headEnd/>
            <a:tailEnd/>
          </a:ln>
        </p:spPr>
      </p:pic>
      <p:pic>
        <p:nvPicPr>
          <p:cNvPr id="7" name="Picture 21" descr="UNF10A-1-7"/>
          <p:cNvPicPr>
            <a:picLocks noChangeAspect="1" noChangeArrowheads="1"/>
          </p:cNvPicPr>
          <p:nvPr/>
        </p:nvPicPr>
        <p:blipFill>
          <a:blip r:embed="rId3"/>
          <a:srcRect/>
          <a:stretch>
            <a:fillRect/>
          </a:stretch>
        </p:blipFill>
        <p:spPr bwMode="auto">
          <a:xfrm>
            <a:off x="2819401" y="838200"/>
            <a:ext cx="6172200" cy="4435516"/>
          </a:xfrm>
          <a:prstGeom prst="rect">
            <a:avLst/>
          </a:prstGeom>
          <a:noFill/>
          <a:ln w="9525">
            <a:noFill/>
            <a:miter lim="800000"/>
            <a:headEnd/>
            <a:tailEnd/>
          </a:ln>
        </p:spPr>
      </p:pic>
      <p:pic>
        <p:nvPicPr>
          <p:cNvPr id="8" name="Picture 20" descr="UNF10A-1-6"/>
          <p:cNvPicPr>
            <a:picLocks noChangeAspect="1" noChangeArrowheads="1"/>
          </p:cNvPicPr>
          <p:nvPr/>
        </p:nvPicPr>
        <p:blipFill>
          <a:blip r:embed="rId4"/>
          <a:srcRect/>
          <a:stretch>
            <a:fillRect/>
          </a:stretch>
        </p:blipFill>
        <p:spPr bwMode="auto">
          <a:xfrm>
            <a:off x="2819401" y="838200"/>
            <a:ext cx="6172200" cy="4435516"/>
          </a:xfrm>
          <a:prstGeom prst="rect">
            <a:avLst/>
          </a:prstGeom>
          <a:noFill/>
          <a:ln w="9525">
            <a:noFill/>
            <a:miter lim="800000"/>
            <a:headEnd/>
            <a:tailEnd/>
          </a:ln>
        </p:spPr>
      </p:pic>
      <p:pic>
        <p:nvPicPr>
          <p:cNvPr id="9" name="Picture 19" descr="UNF10A-1-5"/>
          <p:cNvPicPr>
            <a:picLocks noChangeAspect="1" noChangeArrowheads="1"/>
          </p:cNvPicPr>
          <p:nvPr/>
        </p:nvPicPr>
        <p:blipFill>
          <a:blip r:embed="rId5"/>
          <a:srcRect/>
          <a:stretch>
            <a:fillRect/>
          </a:stretch>
        </p:blipFill>
        <p:spPr bwMode="auto">
          <a:xfrm>
            <a:off x="2819401" y="838200"/>
            <a:ext cx="6172200" cy="4435516"/>
          </a:xfrm>
          <a:prstGeom prst="rect">
            <a:avLst/>
          </a:prstGeom>
          <a:noFill/>
          <a:ln w="9525">
            <a:noFill/>
            <a:miter lim="800000"/>
            <a:headEnd/>
            <a:tailEnd/>
          </a:ln>
        </p:spPr>
      </p:pic>
      <p:pic>
        <p:nvPicPr>
          <p:cNvPr id="10" name="Picture 17" descr="UNF10A-1-3"/>
          <p:cNvPicPr>
            <a:picLocks noChangeAspect="1" noChangeArrowheads="1"/>
          </p:cNvPicPr>
          <p:nvPr/>
        </p:nvPicPr>
        <p:blipFill>
          <a:blip r:embed="rId6"/>
          <a:srcRect/>
          <a:stretch>
            <a:fillRect/>
          </a:stretch>
        </p:blipFill>
        <p:spPr bwMode="auto">
          <a:xfrm>
            <a:off x="2819401" y="838200"/>
            <a:ext cx="6172200" cy="4435516"/>
          </a:xfrm>
          <a:prstGeom prst="rect">
            <a:avLst/>
          </a:prstGeom>
          <a:noFill/>
          <a:ln w="9525">
            <a:noFill/>
            <a:miter lim="800000"/>
            <a:headEnd/>
            <a:tailEnd/>
          </a:ln>
        </p:spPr>
      </p:pic>
      <p:pic>
        <p:nvPicPr>
          <p:cNvPr id="11" name="Picture 15" descr="UNF10A-1-1"/>
          <p:cNvPicPr>
            <a:picLocks noChangeAspect="1" noChangeArrowheads="1"/>
          </p:cNvPicPr>
          <p:nvPr/>
        </p:nvPicPr>
        <p:blipFill>
          <a:blip r:embed="rId7"/>
          <a:srcRect/>
          <a:stretch>
            <a:fillRect/>
          </a:stretch>
        </p:blipFill>
        <p:spPr bwMode="auto">
          <a:xfrm>
            <a:off x="2819401" y="838200"/>
            <a:ext cx="6172200" cy="4435516"/>
          </a:xfrm>
          <a:prstGeom prst="rect">
            <a:avLst/>
          </a:prstGeom>
          <a:noFill/>
          <a:ln w="9525">
            <a:noFill/>
            <a:miter lim="800000"/>
            <a:headEnd/>
            <a:tailEnd/>
          </a:ln>
        </p:spPr>
      </p:pic>
      <p:pic>
        <p:nvPicPr>
          <p:cNvPr id="12" name="Picture 16" descr="UNF10A-1-2"/>
          <p:cNvPicPr>
            <a:picLocks noChangeAspect="1" noChangeArrowheads="1"/>
          </p:cNvPicPr>
          <p:nvPr/>
        </p:nvPicPr>
        <p:blipFill>
          <a:blip r:embed="rId8"/>
          <a:srcRect/>
          <a:stretch>
            <a:fillRect/>
          </a:stretch>
        </p:blipFill>
        <p:spPr bwMode="auto">
          <a:xfrm>
            <a:off x="2819401" y="838200"/>
            <a:ext cx="6172200" cy="4435516"/>
          </a:xfrm>
          <a:prstGeom prst="rect">
            <a:avLst/>
          </a:prstGeom>
          <a:noFill/>
          <a:ln w="9525">
            <a:noFill/>
            <a:miter lim="800000"/>
            <a:headEnd/>
            <a:tailEnd/>
          </a:ln>
        </p:spPr>
      </p:pic>
      <p:pic>
        <p:nvPicPr>
          <p:cNvPr id="13" name="Picture 18" descr="UNF10A-1-4"/>
          <p:cNvPicPr>
            <a:picLocks noChangeAspect="1" noChangeArrowheads="1"/>
          </p:cNvPicPr>
          <p:nvPr/>
        </p:nvPicPr>
        <p:blipFill>
          <a:blip r:embed="rId9"/>
          <a:srcRect/>
          <a:stretch>
            <a:fillRect/>
          </a:stretch>
        </p:blipFill>
        <p:spPr bwMode="auto">
          <a:xfrm>
            <a:off x="2819401" y="838200"/>
            <a:ext cx="6172200" cy="4435516"/>
          </a:xfrm>
          <a:prstGeom prst="rect">
            <a:avLst/>
          </a:prstGeom>
          <a:noFill/>
          <a:ln w="9525">
            <a:noFill/>
            <a:miter lim="800000"/>
            <a:headEnd/>
            <a:tailEnd/>
          </a:ln>
        </p:spPr>
      </p:pic>
    </p:spTree>
    <p:extLst>
      <p:ext uri="{BB962C8B-B14F-4D97-AF65-F5344CB8AC3E}">
        <p14:creationId xmlns:p14="http://schemas.microsoft.com/office/powerpoint/2010/main" val="41802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1000"/>
                                        <p:tgtEl>
                                          <p:spTgt spid="7"/>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1000"/>
                                        <p:tgtEl>
                                          <p:spTgt spid="13"/>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 at cost minimization</a:t>
            </a:r>
            <a:endParaRPr lang="en-US" dirty="0"/>
          </a:p>
        </p:txBody>
      </p:sp>
      <mc:AlternateContent xmlns:mc="http://schemas.openxmlformats.org/markup-compatibility/2006" xmlns:a14="http://schemas.microsoft.com/office/drawing/2010/main">
        <mc:Choice Requires="a14">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We observed that at the minimum cost level of production, the slopes of the </a:t>
                </a:r>
                <a:r>
                  <a:rPr lang="en-US" dirty="0" err="1"/>
                  <a:t>isocost</a:t>
                </a:r>
                <a:r>
                  <a:rPr lang="en-US" dirty="0"/>
                  <a:t> line and the isoquant were equal.</a:t>
                </a:r>
              </a:p>
              <a:p>
                <a:pPr>
                  <a:spcBef>
                    <a:spcPts val="0"/>
                  </a:spcBef>
                  <a:spcAft>
                    <a:spcPts val="1200"/>
                  </a:spcAft>
                </a:pPr>
                <a:r>
                  <a:rPr lang="en-US" dirty="0"/>
                  <a:t>Generally, writing labor as L and capital as K, we have:</a:t>
                </a:r>
              </a:p>
              <a:p>
                <a:pPr>
                  <a:spcBef>
                    <a:spcPts val="0"/>
                  </a:spcBef>
                  <a:spcAft>
                    <a:spcPts val="1200"/>
                  </a:spcAft>
                </a:pPr>
                <a14:m>
                  <m:oMathPara xmlns:m="http://schemas.openxmlformats.org/officeDocument/2006/math">
                    <m:oMathParaPr>
                      <m:jc m:val="centerGroup"/>
                    </m:oMathParaPr>
                    <m:oMath xmlns:m="http://schemas.openxmlformats.org/officeDocument/2006/math">
                      <m:r>
                        <a:rPr lang="en-US" i="1">
                          <a:latin typeface="Cambria Math"/>
                        </a:rPr>
                        <m:t>𝑆𝑙𝑜𝑝𝑒</m:t>
                      </m:r>
                      <m:r>
                        <a:rPr lang="en-US" i="1">
                          <a:latin typeface="Cambria Math"/>
                        </a:rPr>
                        <m:t> </m:t>
                      </m:r>
                      <m:r>
                        <a:rPr lang="en-US" i="1">
                          <a:latin typeface="Cambria Math"/>
                        </a:rPr>
                        <m:t>𝑜𝑓</m:t>
                      </m:r>
                      <m:r>
                        <a:rPr lang="en-US" i="1">
                          <a:latin typeface="Cambria Math"/>
                        </a:rPr>
                        <m:t> </m:t>
                      </m:r>
                      <m:r>
                        <a:rPr lang="en-US" i="1">
                          <a:latin typeface="Cambria Math"/>
                        </a:rPr>
                        <m:t>𝑖𝑠𝑜𝑞𝑢𝑎𝑛𝑡</m:t>
                      </m:r>
                      <m:r>
                        <a:rPr lang="en-US" i="1">
                          <a:latin typeface="Cambria Math"/>
                        </a:rPr>
                        <m:t>=−</m:t>
                      </m:r>
                      <m:r>
                        <a:rPr lang="en-US" i="1">
                          <a:latin typeface="Cambria Math"/>
                        </a:rPr>
                        <m:t>𝑀𝑅𝑇𝑆</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𝑃</m:t>
                              </m:r>
                            </m:e>
                            <m:sub>
                              <m:r>
                                <a:rPr lang="en-US" i="1">
                                  <a:latin typeface="Cambria Math"/>
                                </a:rPr>
                                <m:t>𝐿</m:t>
                              </m:r>
                            </m:sub>
                          </m:sSub>
                        </m:num>
                        <m:den>
                          <m:sSub>
                            <m:sSubPr>
                              <m:ctrlPr>
                                <a:rPr lang="en-US" i="1">
                                  <a:latin typeface="Cambria Math"/>
                                </a:rPr>
                              </m:ctrlPr>
                            </m:sSubPr>
                            <m:e>
                              <m:r>
                                <a:rPr lang="en-US" i="1">
                                  <a:latin typeface="Cambria Math"/>
                                </a:rPr>
                                <m:t>𝑃</m:t>
                              </m:r>
                            </m:e>
                            <m:sub>
                              <m:r>
                                <a:rPr lang="en-US" i="1">
                                  <a:latin typeface="Cambria Math"/>
                                </a:rPr>
                                <m:t>𝐾</m:t>
                              </m:r>
                            </m:sub>
                          </m:sSub>
                        </m:den>
                      </m:f>
                      <m:r>
                        <a:rPr lang="en-US" i="1">
                          <a:latin typeface="Cambria Math"/>
                        </a:rPr>
                        <m:t>=</m:t>
                      </m:r>
                      <m:r>
                        <a:rPr lang="en-US" i="1">
                          <a:latin typeface="Cambria Math"/>
                        </a:rPr>
                        <m:t>𝑆𝑙𝑜𝑝𝑒</m:t>
                      </m:r>
                      <m:r>
                        <a:rPr lang="en-US" i="1">
                          <a:latin typeface="Cambria Math"/>
                        </a:rPr>
                        <m:t> </m:t>
                      </m:r>
                      <m:r>
                        <a:rPr lang="en-US" i="1">
                          <a:latin typeface="Cambria Math"/>
                        </a:rPr>
                        <m:t>𝑜𝑓</m:t>
                      </m:r>
                      <m:r>
                        <a:rPr lang="en-US" i="1">
                          <a:latin typeface="Cambria Math"/>
                        </a:rPr>
                        <m:t> </m:t>
                      </m:r>
                      <m:r>
                        <a:rPr lang="en-US" i="1">
                          <a:latin typeface="Cambria Math"/>
                        </a:rPr>
                        <m:t>𝑖𝑠𝑜𝑐𝑜𝑠𝑡</m:t>
                      </m:r>
                      <m:r>
                        <a:rPr lang="en-US" i="1">
                          <a:latin typeface="Cambria Math"/>
                        </a:rPr>
                        <m:t> </m:t>
                      </m:r>
                      <m:r>
                        <a:rPr lang="en-US" i="1">
                          <a:latin typeface="Cambria Math"/>
                        </a:rPr>
                        <m:t>𝑙𝑖𝑛𝑒</m:t>
                      </m:r>
                    </m:oMath>
                  </m:oMathPara>
                </a14:m>
                <a:endParaRPr lang="en-US" dirty="0"/>
              </a:p>
              <a:p>
                <a:pPr>
                  <a:spcBef>
                    <a:spcPts val="0"/>
                  </a:spcBef>
                  <a:spcAft>
                    <a:spcPts val="1200"/>
                  </a:spcAft>
                </a:pPr>
                <a:r>
                  <a:rPr lang="en-US" dirty="0"/>
                  <a:t>Hence at the cost-minimizing level of production, </a:t>
                </a:r>
                <a:r>
                  <a:rPr lang="en-US" i="1" dirty="0"/>
                  <a:t>MRTS</a:t>
                </a:r>
                <a:r>
                  <a:rPr lang="en-US" dirty="0"/>
                  <a:t> = </a:t>
                </a:r>
                <a:r>
                  <a:rPr lang="en-US" i="1" dirty="0"/>
                  <a:t>P</a:t>
                </a:r>
                <a:r>
                  <a:rPr lang="en-US" i="1" baseline="-25000" dirty="0"/>
                  <a:t>L</a:t>
                </a:r>
                <a:r>
                  <a:rPr lang="en-US" i="1" dirty="0"/>
                  <a:t>/P</a:t>
                </a:r>
                <a:r>
                  <a:rPr lang="en-US" i="1" baseline="-25000" dirty="0"/>
                  <a:t>K</a:t>
                </a:r>
                <a:r>
                  <a:rPr lang="en-US" dirty="0"/>
                  <a:t>.</a:t>
                </a:r>
              </a:p>
              <a:p>
                <a:pPr>
                  <a:spcAft>
                    <a:spcPts val="1200"/>
                  </a:spcAft>
                </a:pPr>
                <a:r>
                  <a:rPr lang="en-US" dirty="0"/>
                  <a:t>The MRTS tells us the rate at which a firm is able to substitute labor for capital, </a:t>
                </a:r>
                <a:r>
                  <a:rPr lang="en-US" i="1" dirty="0"/>
                  <a:t>given existing technology</a:t>
                </a:r>
                <a:r>
                  <a:rPr lang="en-US" dirty="0"/>
                  <a:t>.</a:t>
                </a:r>
              </a:p>
              <a:p>
                <a:pPr>
                  <a:spcAft>
                    <a:spcPts val="1200"/>
                  </a:spcAft>
                </a:pPr>
                <a:r>
                  <a:rPr lang="en-US" dirty="0"/>
                  <a:t>The slope of the </a:t>
                </a:r>
                <a:r>
                  <a:rPr lang="en-US" dirty="0" err="1"/>
                  <a:t>isocost</a:t>
                </a:r>
                <a:r>
                  <a:rPr lang="en-US" dirty="0"/>
                  <a:t> line tells us the rate at which a firm is able to substitute labor for capital, </a:t>
                </a:r>
                <a:r>
                  <a:rPr lang="en-US" i="1" dirty="0"/>
                  <a:t>given current input prices</a:t>
                </a:r>
                <a:r>
                  <a:rPr lang="en-US" dirty="0"/>
                  <a:t>.</a:t>
                </a:r>
              </a:p>
              <a:p>
                <a:pPr>
                  <a:spcBef>
                    <a:spcPts val="0"/>
                  </a:spcBef>
                  <a:spcAft>
                    <a:spcPts val="1200"/>
                  </a:spcAft>
                </a:pPr>
                <a:r>
                  <a:rPr lang="en-US" dirty="0"/>
                  <a:t>These are equal at the cost-minimizing level of production, but there is no reason they should be equal elsewhere.</a:t>
                </a:r>
              </a:p>
              <a:p>
                <a:endParaRPr lang="en-US" dirty="0"/>
              </a:p>
            </p:txBody>
          </p:sp>
        </mc:Choice>
        <mc:Fallback xmlns="">
          <p:sp>
            <p:nvSpPr>
              <p:cNvPr id="4" name="Text Placeholder 2"/>
              <p:cNvSpPr>
                <a:spLocks noGrp="1" noRot="1" noChangeAspect="1" noMove="1" noResize="1" noEditPoints="1" noAdjustHandles="1" noChangeArrowheads="1" noChangeShapeType="1" noTextEdit="1"/>
              </p:cNvSpPr>
              <p:nvPr>
                <p:ph type="body" sz="quarter" idx="11"/>
              </p:nvPr>
            </p:nvSpPr>
            <p:spPr>
              <a:xfrm>
                <a:off x="152400" y="838200"/>
                <a:ext cx="8839200" cy="5638800"/>
              </a:xfrm>
              <a:blipFill rotWithShape="1">
                <a:blip r:embed="rId2"/>
                <a:stretch>
                  <a:fillRect l="-828" t="-541" r="-621"/>
                </a:stretch>
              </a:blipFill>
            </p:spPr>
            <p:txBody>
              <a:bodyPr/>
              <a:lstStyle/>
              <a:p>
                <a:r>
                  <a:rPr lang="en-US">
                    <a:noFill/>
                  </a:rPr>
                  <a:t> </a:t>
                </a:r>
              </a:p>
            </p:txBody>
          </p:sp>
        </mc:Fallback>
      </mc:AlternateContent>
    </p:spTree>
    <p:extLst>
      <p:ext uri="{BB962C8B-B14F-4D97-AF65-F5344CB8AC3E}">
        <p14:creationId xmlns:p14="http://schemas.microsoft.com/office/powerpoint/2010/main" val="236522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Interpreting the marginal rate of technical substitution</a:t>
            </a:r>
            <a:endParaRPr lang="en-US" sz="2800" dirty="0"/>
          </a:p>
        </p:txBody>
      </p:sp>
      <p:sp>
        <p:nvSpPr>
          <p:cNvPr id="4" name="Text Placeholder 2"/>
          <p:cNvSpPr txBox="1">
            <a:spLocks/>
          </p:cNvSpPr>
          <p:nvPr/>
        </p:nvSpPr>
        <p:spPr>
          <a:xfrm>
            <a:off x="152400" y="838200"/>
            <a:ext cx="8839200" cy="426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kern="0" dirty="0" smtClean="0"/>
              <a:t>Suppose we move between two points on an isoquant, increasing labor and decreasing the capital used.</a:t>
            </a:r>
          </a:p>
          <a:p>
            <a:pPr>
              <a:spcBef>
                <a:spcPts val="0"/>
              </a:spcBef>
              <a:spcAft>
                <a:spcPts val="1200"/>
              </a:spcAft>
            </a:pPr>
            <a:r>
              <a:rPr lang="en-US" kern="0" dirty="0" smtClean="0"/>
              <a:t>When we increase labor, we increase production by the number of workers we add, times their marginal production:</a:t>
            </a:r>
          </a:p>
          <a:p>
            <a:pPr>
              <a:spcBef>
                <a:spcPts val="0"/>
              </a:spcBef>
              <a:spcAft>
                <a:spcPts val="1200"/>
              </a:spcAft>
            </a:pPr>
            <a:r>
              <a:rPr lang="en-US" kern="0" dirty="0" smtClean="0"/>
              <a:t>	Change in quantity of workers x MP</a:t>
            </a:r>
            <a:r>
              <a:rPr lang="en-US" kern="0" baseline="-25000" dirty="0" smtClean="0"/>
              <a:t>L</a:t>
            </a:r>
          </a:p>
          <a:p>
            <a:pPr>
              <a:spcBef>
                <a:spcPts val="0"/>
              </a:spcBef>
              <a:spcAft>
                <a:spcPts val="1200"/>
              </a:spcAft>
            </a:pPr>
            <a:r>
              <a:rPr lang="en-US" kern="0" dirty="0" smtClean="0"/>
              <a:t>We can interpret the reduction in output from reducing capital in the same way: it is equal to the amount of capital we remove, times the marginal production of that capital:</a:t>
            </a:r>
          </a:p>
          <a:p>
            <a:pPr>
              <a:spcBef>
                <a:spcPts val="0"/>
              </a:spcBef>
              <a:spcAft>
                <a:spcPts val="1200"/>
              </a:spcAft>
            </a:pPr>
            <a:r>
              <a:rPr lang="en-US" kern="0" dirty="0" smtClean="0"/>
              <a:t>	– Change in quantity of workers x MP</a:t>
            </a:r>
            <a:r>
              <a:rPr lang="en-US" kern="0" baseline="-25000" dirty="0" smtClean="0"/>
              <a:t>K</a:t>
            </a:r>
            <a:endParaRPr lang="en-US" kern="0" dirty="0" smtClean="0"/>
          </a:p>
          <a:p>
            <a:pPr>
              <a:spcBef>
                <a:spcPts val="0"/>
              </a:spcBef>
              <a:spcAft>
                <a:spcPts val="1200"/>
              </a:spcAft>
            </a:pPr>
            <a:r>
              <a:rPr lang="en-US" kern="0" dirty="0" smtClean="0"/>
              <a:t>Since we are moving along an isoquant, these are equal:</a:t>
            </a:r>
          </a:p>
          <a:p>
            <a:endParaRPr lang="en-US" kern="0" dirty="0"/>
          </a:p>
        </p:txBody>
      </p:sp>
      <p:sp>
        <p:nvSpPr>
          <p:cNvPr id="5" name="TextBox 4"/>
          <p:cNvSpPr txBox="1">
            <a:spLocks noChangeArrowheads="1"/>
          </p:cNvSpPr>
          <p:nvPr/>
        </p:nvSpPr>
        <p:spPr bwMode="auto">
          <a:xfrm>
            <a:off x="446088" y="5273675"/>
            <a:ext cx="8054975" cy="369888"/>
          </a:xfrm>
          <a:prstGeom prst="rect">
            <a:avLst/>
          </a:prstGeom>
          <a:noFill/>
          <a:ln w="9525">
            <a:noFill/>
            <a:miter lim="800000"/>
            <a:headEnd/>
            <a:tailEnd/>
          </a:ln>
        </p:spPr>
        <p:txBody>
          <a:bodyPr>
            <a:spAutoFit/>
          </a:bodyPr>
          <a:lstStyle/>
          <a:p>
            <a:r>
              <a:rPr lang="en-US" sz="1800" dirty="0"/>
              <a:t>−</a:t>
            </a:r>
            <a:r>
              <a:rPr lang="en-US" sz="1800" dirty="0">
                <a:latin typeface="Times New Roman" pitchFamily="18" charset="0"/>
                <a:ea typeface="Cambria Math" pitchFamily="18" charset="0"/>
                <a:cs typeface="Times New Roman" pitchFamily="18" charset="0"/>
              </a:rPr>
              <a:t>Change in the quantity of ovens × </a:t>
            </a:r>
            <a:r>
              <a:rPr lang="en-US" sz="1800" i="1" dirty="0">
                <a:latin typeface="Times New Roman" pitchFamily="18" charset="0"/>
                <a:ea typeface="Cambria Math" pitchFamily="18" charset="0"/>
                <a:cs typeface="Times New Roman" pitchFamily="18" charset="0"/>
              </a:rPr>
              <a:t>MP</a:t>
            </a:r>
            <a:r>
              <a:rPr lang="en-US" sz="1800" i="1" baseline="-25000" dirty="0">
                <a:latin typeface="Times New Roman" pitchFamily="18" charset="0"/>
                <a:ea typeface="Cambria Math" pitchFamily="18" charset="0"/>
                <a:cs typeface="Times New Roman" pitchFamily="18" charset="0"/>
              </a:rPr>
              <a:t>K</a:t>
            </a:r>
            <a:r>
              <a:rPr lang="en-US" sz="1800" dirty="0">
                <a:latin typeface="Times New Roman" pitchFamily="18" charset="0"/>
                <a:ea typeface="Cambria Math" pitchFamily="18" charset="0"/>
                <a:cs typeface="Times New Roman" pitchFamily="18" charset="0"/>
              </a:rPr>
              <a:t> = Change in the quantity of workers × </a:t>
            </a:r>
            <a:r>
              <a:rPr lang="en-US" sz="1800" i="1" dirty="0">
                <a:latin typeface="Times New Roman" pitchFamily="18" charset="0"/>
                <a:ea typeface="Cambria Math" pitchFamily="18" charset="0"/>
                <a:cs typeface="Times New Roman" pitchFamily="18" charset="0"/>
              </a:rPr>
              <a:t>MP</a:t>
            </a:r>
            <a:r>
              <a:rPr lang="en-US" sz="1800" i="1" baseline="-25000" dirty="0">
                <a:latin typeface="Times New Roman" pitchFamily="18" charset="0"/>
                <a:ea typeface="Cambria Math" pitchFamily="18" charset="0"/>
                <a:cs typeface="Times New Roman" pitchFamily="18" charset="0"/>
              </a:rPr>
              <a:t>L</a:t>
            </a:r>
            <a:endParaRPr lang="en-US" sz="1800" dirty="0">
              <a:latin typeface="Times New Roman" pitchFamily="18" charset="0"/>
              <a:ea typeface="Cambria Math" pitchFamily="18" charset="0"/>
              <a:cs typeface="Times New Roman" pitchFamily="18" charset="0"/>
            </a:endParaRPr>
          </a:p>
        </p:txBody>
      </p:sp>
      <p:pic>
        <p:nvPicPr>
          <p:cNvPr id="6" name="Picture 10"/>
          <p:cNvPicPr>
            <a:picLocks noChangeAspect="1" noChangeArrowheads="1"/>
          </p:cNvPicPr>
          <p:nvPr/>
        </p:nvPicPr>
        <p:blipFill>
          <a:blip r:embed="rId2"/>
          <a:srcRect/>
          <a:stretch>
            <a:fillRect/>
          </a:stretch>
        </p:blipFill>
        <p:spPr bwMode="auto">
          <a:xfrm>
            <a:off x="2035175" y="5608638"/>
            <a:ext cx="1352550" cy="981075"/>
          </a:xfrm>
          <a:prstGeom prst="rect">
            <a:avLst/>
          </a:prstGeom>
          <a:noFill/>
          <a:ln w="9525">
            <a:noFill/>
            <a:miter lim="800000"/>
            <a:headEnd/>
            <a:tailEnd/>
          </a:ln>
        </p:spPr>
      </p:pic>
      <p:pic>
        <p:nvPicPr>
          <p:cNvPr id="7" name="Picture 11"/>
          <p:cNvPicPr>
            <a:picLocks noChangeAspect="1" noChangeArrowheads="1"/>
          </p:cNvPicPr>
          <p:nvPr/>
        </p:nvPicPr>
        <p:blipFill>
          <a:blip r:embed="rId3"/>
          <a:srcRect/>
          <a:stretch>
            <a:fillRect/>
          </a:stretch>
        </p:blipFill>
        <p:spPr bwMode="auto">
          <a:xfrm>
            <a:off x="5521325" y="5589588"/>
            <a:ext cx="1390650" cy="990600"/>
          </a:xfrm>
          <a:prstGeom prst="rect">
            <a:avLst/>
          </a:prstGeom>
          <a:noFill/>
          <a:ln w="9525">
            <a:noFill/>
            <a:miter lim="800000"/>
            <a:headEnd/>
            <a:tailEnd/>
          </a:ln>
        </p:spPr>
      </p:pic>
    </p:spTree>
    <p:extLst>
      <p:ext uri="{BB962C8B-B14F-4D97-AF65-F5344CB8AC3E}">
        <p14:creationId xmlns:p14="http://schemas.microsoft.com/office/powerpoint/2010/main" val="5626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500"/>
                            </p:stCondLst>
                            <p:childTnLst>
                              <p:par>
                                <p:cTn id="31" presetID="17"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1000"/>
                                        <p:tgtEl>
                                          <p:spTgt spid="6"/>
                                        </p:tgtEl>
                                      </p:cBhvr>
                                    </p:animEffect>
                                  </p:childTnLst>
                                </p:cTn>
                              </p:par>
                              <p:par>
                                <p:cTn id="39" presetID="22" presetClass="entr" presetSubtype="1"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MRTS—continued</a:t>
            </a:r>
            <a:endParaRPr lang="en-US" dirty="0"/>
          </a:p>
        </p:txBody>
      </p:sp>
      <p:sp>
        <p:nvSpPr>
          <p:cNvPr id="4" name="Text Placeholder 2"/>
          <p:cNvSpPr>
            <a:spLocks noGrp="1"/>
          </p:cNvSpPr>
          <p:nvPr>
            <p:ph type="body" sz="quarter" idx="11"/>
          </p:nvPr>
        </p:nvSpPr>
        <p:spPr>
          <a:xfrm>
            <a:off x="152400" y="838200"/>
            <a:ext cx="8839200" cy="533400"/>
          </a:xfrm>
        </p:spPr>
        <p:txBody>
          <a:bodyPr/>
          <a:lstStyle/>
          <a:p>
            <a:pPr>
              <a:spcBef>
                <a:spcPts val="0"/>
              </a:spcBef>
              <a:spcAft>
                <a:spcPts val="1200"/>
              </a:spcAft>
            </a:pPr>
            <a:r>
              <a:rPr lang="en-US" dirty="0"/>
              <a:t>Rearranging this equation </a:t>
            </a:r>
            <a:r>
              <a:rPr lang="en-US" dirty="0" smtClean="0"/>
              <a:t>gives:</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04906443"/>
              </p:ext>
            </p:extLst>
          </p:nvPr>
        </p:nvGraphicFramePr>
        <p:xfrm>
          <a:off x="2105025" y="1474788"/>
          <a:ext cx="4111625" cy="682625"/>
        </p:xfrm>
        <a:graphic>
          <a:graphicData uri="http://schemas.openxmlformats.org/presentationml/2006/ole">
            <mc:AlternateContent xmlns:mc="http://schemas.openxmlformats.org/markup-compatibility/2006">
              <mc:Choice xmlns:v="urn:schemas-microsoft-com:vml" Requires="v">
                <p:oleObj spid="_x0000_s9257" name="Equation" r:id="rId3" imgW="2603160" imgH="431640" progId="Equation.3">
                  <p:embed/>
                </p:oleObj>
              </mc:Choice>
              <mc:Fallback>
                <p:oleObj name="Equation" r:id="rId3" imgW="2603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25" y="1474788"/>
                        <a:ext cx="4111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Placeholder 2"/>
          <p:cNvSpPr txBox="1">
            <a:spLocks/>
          </p:cNvSpPr>
          <p:nvPr/>
        </p:nvSpPr>
        <p:spPr>
          <a:xfrm>
            <a:off x="152400" y="2300514"/>
            <a:ext cx="8839200" cy="823686"/>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kern="0" dirty="0" smtClean="0"/>
              <a:t>The left-hand side is the slope of the isoquant: the MRTS. Therefore we have:</a:t>
            </a:r>
            <a:endParaRPr lang="en-US" kern="0" dirty="0"/>
          </a:p>
        </p:txBody>
      </p:sp>
      <p:graphicFrame>
        <p:nvGraphicFramePr>
          <p:cNvPr id="9" name="Object 8"/>
          <p:cNvGraphicFramePr>
            <a:graphicFrameLocks noChangeAspect="1"/>
          </p:cNvGraphicFramePr>
          <p:nvPr>
            <p:extLst>
              <p:ext uri="{D42A27DB-BD31-4B8C-83A1-F6EECF244321}">
                <p14:modId xmlns:p14="http://schemas.microsoft.com/office/powerpoint/2010/main" val="2509848121"/>
              </p:ext>
            </p:extLst>
          </p:nvPr>
        </p:nvGraphicFramePr>
        <p:xfrm>
          <a:off x="3387725" y="2987675"/>
          <a:ext cx="1444625" cy="682625"/>
        </p:xfrm>
        <a:graphic>
          <a:graphicData uri="http://schemas.openxmlformats.org/presentationml/2006/ole">
            <mc:AlternateContent xmlns:mc="http://schemas.openxmlformats.org/markup-compatibility/2006">
              <mc:Choice xmlns:v="urn:schemas-microsoft-com:vml" Requires="v">
                <p:oleObj spid="_x0000_s9258" name="Equation" r:id="rId5" imgW="914400" imgH="431640" progId="Equation.3">
                  <p:embed/>
                </p:oleObj>
              </mc:Choice>
              <mc:Fallback>
                <p:oleObj name="Equation" r:id="rId5" imgW="9144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7725" y="2987675"/>
                        <a:ext cx="1444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Placeholder 2"/>
          <p:cNvSpPr txBox="1">
            <a:spLocks/>
          </p:cNvSpPr>
          <p:nvPr/>
        </p:nvSpPr>
        <p:spPr>
          <a:xfrm>
            <a:off x="152400" y="3610428"/>
            <a:ext cx="8839200" cy="809172"/>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kern="0" dirty="0" smtClean="0"/>
              <a:t>Since the slopes of the </a:t>
            </a:r>
            <a:r>
              <a:rPr lang="en-US" kern="0" dirty="0" err="1" smtClean="0"/>
              <a:t>isocost</a:t>
            </a:r>
            <a:r>
              <a:rPr lang="en-US" kern="0" dirty="0" smtClean="0"/>
              <a:t> line and isoquant are equal at optimality, we have:</a:t>
            </a:r>
            <a:endParaRPr lang="en-US" kern="0" dirty="0"/>
          </a:p>
        </p:txBody>
      </p:sp>
      <p:graphicFrame>
        <p:nvGraphicFramePr>
          <p:cNvPr id="10" name="Object 9"/>
          <p:cNvGraphicFramePr>
            <a:graphicFrameLocks noChangeAspect="1"/>
          </p:cNvGraphicFramePr>
          <p:nvPr>
            <p:extLst>
              <p:ext uri="{D42A27DB-BD31-4B8C-83A1-F6EECF244321}">
                <p14:modId xmlns:p14="http://schemas.microsoft.com/office/powerpoint/2010/main" val="3122187376"/>
              </p:ext>
            </p:extLst>
          </p:nvPr>
        </p:nvGraphicFramePr>
        <p:xfrm>
          <a:off x="2960688" y="4283075"/>
          <a:ext cx="2427287" cy="682625"/>
        </p:xfrm>
        <a:graphic>
          <a:graphicData uri="http://schemas.openxmlformats.org/presentationml/2006/ole">
            <mc:AlternateContent xmlns:mc="http://schemas.openxmlformats.org/markup-compatibility/2006">
              <mc:Choice xmlns:v="urn:schemas-microsoft-com:vml" Requires="v">
                <p:oleObj spid="_x0000_s9259" name="Equation" r:id="rId7" imgW="1536480" imgH="431640" progId="Equation.3">
                  <p:embed/>
                </p:oleObj>
              </mc:Choice>
              <mc:Fallback>
                <p:oleObj name="Equation" r:id="rId7" imgW="15364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0688" y="4283075"/>
                        <a:ext cx="24272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2"/>
          <p:cNvSpPr txBox="1">
            <a:spLocks/>
          </p:cNvSpPr>
          <p:nvPr/>
        </p:nvSpPr>
        <p:spPr>
          <a:xfrm>
            <a:off x="152400" y="4923972"/>
            <a:ext cx="8839200" cy="885372"/>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kern="0" dirty="0" smtClean="0"/>
              <a:t>using the common terminology that the price of labor is the wage (</a:t>
            </a:r>
            <a:r>
              <a:rPr lang="en-US" i="1" kern="0" dirty="0" smtClean="0"/>
              <a:t>w</a:t>
            </a:r>
            <a:r>
              <a:rPr lang="en-US" kern="0" dirty="0" smtClean="0"/>
              <a:t>) and the price of capital is its rental price (</a:t>
            </a:r>
            <a:r>
              <a:rPr lang="en-US" i="1" kern="0" dirty="0" smtClean="0"/>
              <a:t>r</a:t>
            </a:r>
            <a:r>
              <a:rPr lang="en-US" kern="0" dirty="0" smtClean="0"/>
              <a:t>).</a:t>
            </a:r>
            <a:endParaRPr lang="en-US" kern="0" dirty="0"/>
          </a:p>
        </p:txBody>
      </p:sp>
    </p:spTree>
    <p:extLst>
      <p:ext uri="{BB962C8B-B14F-4D97-AF65-F5344CB8AC3E}">
        <p14:creationId xmlns:p14="http://schemas.microsoft.com/office/powerpoint/2010/main" val="316128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500"/>
                            </p:stCondLst>
                            <p:childTnLst>
                              <p:par>
                                <p:cTn id="19" presetID="17"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par>
                          <p:cTn id="28" fill="hold">
                            <p:stCondLst>
                              <p:cond delay="500"/>
                            </p:stCondLst>
                            <p:childTnLst>
                              <p:par>
                                <p:cTn id="29" presetID="17" presetClass="entr" presetSubtype="1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wipe(left)">
                                      <p:cBhvr>
                                        <p:cTn id="3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MRTS—continued again</a:t>
            </a:r>
            <a:endParaRPr lang="en-US" dirty="0"/>
          </a:p>
        </p:txBody>
      </p:sp>
      <p:sp>
        <p:nvSpPr>
          <p:cNvPr id="4" name="Text Placeholder 2"/>
          <p:cNvSpPr>
            <a:spLocks noGrp="1"/>
          </p:cNvSpPr>
          <p:nvPr>
            <p:ph type="body" sz="quarter" idx="11"/>
          </p:nvPr>
        </p:nvSpPr>
        <p:spPr>
          <a:xfrm>
            <a:off x="152400" y="838200"/>
            <a:ext cx="8839200" cy="457200"/>
          </a:xfrm>
        </p:spPr>
        <p:txBody>
          <a:bodyPr/>
          <a:lstStyle/>
          <a:p>
            <a:pPr>
              <a:spcBef>
                <a:spcPts val="0"/>
              </a:spcBef>
              <a:spcAft>
                <a:spcPts val="1200"/>
              </a:spcAft>
            </a:pPr>
            <a:r>
              <a:rPr lang="en-US" dirty="0"/>
              <a:t>We can rearrange this last equation to give</a:t>
            </a:r>
            <a:r>
              <a:rPr lang="en-US" dirty="0" smtClean="0"/>
              <a: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64793536"/>
              </p:ext>
            </p:extLst>
          </p:nvPr>
        </p:nvGraphicFramePr>
        <p:xfrm>
          <a:off x="3600450" y="1354138"/>
          <a:ext cx="1284288" cy="622300"/>
        </p:xfrm>
        <a:graphic>
          <a:graphicData uri="http://schemas.openxmlformats.org/presentationml/2006/ole">
            <mc:AlternateContent xmlns:mc="http://schemas.openxmlformats.org/markup-compatibility/2006">
              <mc:Choice xmlns:v="urn:schemas-microsoft-com:vml" Requires="v">
                <p:oleObj spid="_x0000_s10255" name="Equation" r:id="rId3" imgW="812447" imgH="393529" progId="Equation.3">
                  <p:embed/>
                </p:oleObj>
              </mc:Choice>
              <mc:Fallback>
                <p:oleObj name="Equation" r:id="rId3" imgW="812447"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1354138"/>
                        <a:ext cx="12842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Placeholder 2"/>
          <p:cNvSpPr txBox="1">
            <a:spLocks/>
          </p:cNvSpPr>
          <p:nvPr/>
        </p:nvSpPr>
        <p:spPr>
          <a:xfrm>
            <a:off x="152400" y="2286000"/>
            <a:ext cx="8839200" cy="4038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kern="0" dirty="0" smtClean="0"/>
              <a:t>Interpretation: at the cost-minimizing input combination, the marginal output of the last dollar spent on labor should be equal to the marginal output of the last dollar spent on capital.</a:t>
            </a:r>
          </a:p>
          <a:p>
            <a:pPr>
              <a:spcBef>
                <a:spcPts val="0"/>
              </a:spcBef>
              <a:spcAft>
                <a:spcPts val="1200"/>
              </a:spcAft>
            </a:pPr>
            <a:r>
              <a:rPr lang="en-US" kern="0" dirty="0" smtClean="0"/>
              <a:t>We could use this idea to determine whether a firm was producing efficiently or not: if an extra dollar spent on capital produced more (less) output than an extra dollar spent on labor, then the firm is </a:t>
            </a:r>
            <a:r>
              <a:rPr lang="en-US" i="1" kern="0" dirty="0" smtClean="0"/>
              <a:t>not</a:t>
            </a:r>
            <a:r>
              <a:rPr lang="en-US" kern="0" dirty="0" smtClean="0"/>
              <a:t> minimizing costs; it could:</a:t>
            </a:r>
          </a:p>
          <a:p>
            <a:pPr marL="342900" indent="-342900">
              <a:spcBef>
                <a:spcPts val="0"/>
              </a:spcBef>
              <a:spcAft>
                <a:spcPts val="1200"/>
              </a:spcAft>
              <a:buFont typeface="Arial" pitchFamily="34" charset="0"/>
              <a:buChar char="•"/>
            </a:pPr>
            <a:r>
              <a:rPr lang="en-US" kern="0" dirty="0" smtClean="0"/>
              <a:t>increase (decrease) capital, and</a:t>
            </a:r>
          </a:p>
          <a:p>
            <a:pPr marL="342900" indent="-342900">
              <a:spcBef>
                <a:spcPts val="0"/>
              </a:spcBef>
              <a:spcAft>
                <a:spcPts val="1200"/>
              </a:spcAft>
              <a:buFont typeface="Arial" pitchFamily="34" charset="0"/>
              <a:buChar char="•"/>
            </a:pPr>
            <a:r>
              <a:rPr lang="en-US" kern="0" dirty="0" smtClean="0"/>
              <a:t>decrease (increase) labor,</a:t>
            </a:r>
          </a:p>
          <a:p>
            <a:pPr>
              <a:spcBef>
                <a:spcPts val="0"/>
              </a:spcBef>
              <a:spcAft>
                <a:spcPts val="1200"/>
              </a:spcAft>
            </a:pPr>
            <a:r>
              <a:rPr lang="en-US" kern="0" dirty="0" smtClean="0"/>
              <a:t>maintaining the same level of output and lowering cost.</a:t>
            </a:r>
            <a:endParaRPr lang="en-US" kern="0" dirty="0"/>
          </a:p>
        </p:txBody>
      </p:sp>
    </p:spTree>
    <p:extLst>
      <p:ext uri="{BB962C8B-B14F-4D97-AF65-F5344CB8AC3E}">
        <p14:creationId xmlns:p14="http://schemas.microsoft.com/office/powerpoint/2010/main" val="34983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NFL teams behave efficiently?</a:t>
            </a:r>
            <a:endParaRPr lang="en-US" dirty="0"/>
          </a:p>
        </p:txBody>
      </p:sp>
      <p:sp>
        <p:nvSpPr>
          <p:cNvPr id="4" name="Text Placeholder 2"/>
          <p:cNvSpPr>
            <a:spLocks noGrp="1"/>
          </p:cNvSpPr>
          <p:nvPr>
            <p:ph type="body" sz="quarter" idx="11"/>
          </p:nvPr>
        </p:nvSpPr>
        <p:spPr>
          <a:xfrm>
            <a:off x="152400" y="838200"/>
            <a:ext cx="5105400" cy="5638800"/>
          </a:xfrm>
        </p:spPr>
        <p:txBody>
          <a:bodyPr/>
          <a:lstStyle/>
          <a:p>
            <a:pPr>
              <a:spcAft>
                <a:spcPts val="1200"/>
              </a:spcAft>
            </a:pPr>
            <a:r>
              <a:rPr lang="en-US" dirty="0"/>
              <a:t>NFL teams face a salary cap, and try to maximize wins subject to this total cost.</a:t>
            </a:r>
          </a:p>
          <a:p>
            <a:pPr>
              <a:spcAft>
                <a:spcPts val="1200"/>
              </a:spcAft>
            </a:pPr>
            <a:r>
              <a:rPr lang="en-US" dirty="0"/>
              <a:t>Teams face an important choice between trying to win with veterans or rookies. If the teams are optimizing, the marginal productivity per dollar spent on each type of player should be equal.</a:t>
            </a:r>
          </a:p>
          <a:p>
            <a:pPr>
              <a:spcAft>
                <a:spcPts val="1200"/>
              </a:spcAft>
            </a:pPr>
            <a:r>
              <a:rPr lang="en-US" dirty="0"/>
              <a:t>Economists Cade Massey and Richard </a:t>
            </a:r>
            <a:r>
              <a:rPr lang="en-US" dirty="0" err="1"/>
              <a:t>Thaler</a:t>
            </a:r>
            <a:r>
              <a:rPr lang="en-US" dirty="0"/>
              <a:t> found that teams were over-spending on high draft picks; they attributed this to NFL general managers being </a:t>
            </a:r>
            <a:r>
              <a:rPr lang="en-US" i="1" dirty="0"/>
              <a:t>overconfident</a:t>
            </a:r>
            <a:r>
              <a:rPr lang="en-US" dirty="0"/>
              <a:t> in their ability to spot NFL-level talent among college players</a:t>
            </a:r>
            <a:r>
              <a:rPr lang="en-US" dirty="0" smtClean="0"/>
              <a: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38200"/>
            <a:ext cx="3581400" cy="556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39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production in the short run</a:t>
            </a:r>
            <a:endParaRPr lang="en-US" dirty="0"/>
          </a:p>
        </p:txBody>
      </p:sp>
      <p:sp>
        <p:nvSpPr>
          <p:cNvPr id="6" name="Text Placeholder 2"/>
          <p:cNvSpPr>
            <a:spLocks noGrp="1"/>
          </p:cNvSpPr>
          <p:nvPr>
            <p:ph type="body" sz="quarter" idx="11"/>
          </p:nvPr>
        </p:nvSpPr>
        <p:spPr>
          <a:xfrm>
            <a:off x="152400" y="838200"/>
            <a:ext cx="3657600" cy="3733800"/>
          </a:xfrm>
        </p:spPr>
        <p:txBody>
          <a:bodyPr/>
          <a:lstStyle/>
          <a:p>
            <a:pPr>
              <a:spcAft>
                <a:spcPts val="1200"/>
              </a:spcAft>
            </a:pPr>
            <a:r>
              <a:rPr lang="en-US" dirty="0"/>
              <a:t>A bookcase manufacturing firm  produces 75 bookcases a day, using 60 workers and 15 machines.</a:t>
            </a:r>
          </a:p>
          <a:p>
            <a:pPr>
              <a:spcAft>
                <a:spcPts val="1200"/>
              </a:spcAft>
            </a:pPr>
            <a:r>
              <a:rPr lang="en-US" dirty="0"/>
              <a:t>In the short run, if the firm wants to expand production to 100 bookcases, it must do so by employing more workers only; the number of machines is fixed.</a:t>
            </a:r>
          </a:p>
        </p:txBody>
      </p:sp>
      <p:sp>
        <p:nvSpPr>
          <p:cNvPr id="9" name="TextBox 8"/>
          <p:cNvSpPr txBox="1">
            <a:spLocks noChangeArrowheads="1"/>
          </p:cNvSpPr>
          <p:nvPr/>
        </p:nvSpPr>
        <p:spPr bwMode="auto">
          <a:xfrm>
            <a:off x="152400" y="4835604"/>
            <a:ext cx="8534400" cy="1107996"/>
          </a:xfrm>
          <a:prstGeom prst="rect">
            <a:avLst/>
          </a:prstGeom>
          <a:noFill/>
          <a:ln w="9525">
            <a:noFill/>
            <a:miter lim="800000"/>
            <a:headEnd/>
            <a:tailEnd/>
          </a:ln>
        </p:spPr>
        <p:txBody>
          <a:bodyPr>
            <a:spAutoFit/>
          </a:bodyPr>
          <a:lstStyle/>
          <a:p>
            <a:r>
              <a:rPr lang="en-US" sz="2200" dirty="0"/>
              <a:t>Notice that there is are lower-cost combination of inputs (like point C) that would produce 100 bookcases; in the long run, the firm will switch to one of those.</a:t>
            </a:r>
          </a:p>
        </p:txBody>
      </p:sp>
      <p:sp>
        <p:nvSpPr>
          <p:cNvPr id="7" name="Text Placeholder 3"/>
          <p:cNvSpPr>
            <a:spLocks noGrp="1"/>
          </p:cNvSpPr>
          <p:nvPr>
            <p:ph type="body" sz="quarter" idx="12"/>
          </p:nvPr>
        </p:nvSpPr>
        <p:spPr>
          <a:xfrm>
            <a:off x="5867400" y="4267200"/>
            <a:ext cx="2290763" cy="449263"/>
          </a:xfrm>
        </p:spPr>
        <p:txBody>
          <a:bodyPr/>
          <a:lstStyle/>
          <a:p>
            <a:r>
              <a:rPr lang="en-US" dirty="0" smtClean="0"/>
              <a:t>The expansion path</a:t>
            </a:r>
            <a:endParaRPr lang="en-US" dirty="0"/>
          </a:p>
        </p:txBody>
      </p:sp>
      <p:sp>
        <p:nvSpPr>
          <p:cNvPr id="8" name="Text Placeholder 4"/>
          <p:cNvSpPr>
            <a:spLocks noGrp="1"/>
          </p:cNvSpPr>
          <p:nvPr>
            <p:ph type="body" sz="quarter" idx="13"/>
          </p:nvPr>
        </p:nvSpPr>
        <p:spPr>
          <a:xfrm>
            <a:off x="4419600" y="4267200"/>
            <a:ext cx="1466850" cy="381000"/>
          </a:xfrm>
        </p:spPr>
        <p:txBody>
          <a:bodyPr/>
          <a:lstStyle/>
          <a:p>
            <a:r>
              <a:rPr lang="en-US" dirty="0" smtClean="0"/>
              <a:t>Figure 11A.6</a:t>
            </a:r>
            <a:endParaRPr lang="en-US" dirty="0"/>
          </a:p>
        </p:txBody>
      </p:sp>
      <p:pic>
        <p:nvPicPr>
          <p:cNvPr id="10" name="Picture 9" descr="Fig10A-6_PPT_12.gif"/>
          <p:cNvPicPr>
            <a:picLocks noChangeAspect="1"/>
          </p:cNvPicPr>
          <p:nvPr/>
        </p:nvPicPr>
        <p:blipFill>
          <a:blip r:embed="rId3"/>
          <a:srcRect/>
          <a:stretch>
            <a:fillRect/>
          </a:stretch>
        </p:blipFill>
        <p:spPr bwMode="auto">
          <a:xfrm>
            <a:off x="3638550" y="1000125"/>
            <a:ext cx="5467350" cy="3181350"/>
          </a:xfrm>
          <a:prstGeom prst="rect">
            <a:avLst/>
          </a:prstGeom>
          <a:noFill/>
          <a:ln w="9525">
            <a:noFill/>
            <a:miter lim="800000"/>
            <a:headEnd/>
            <a:tailEnd/>
          </a:ln>
        </p:spPr>
      </p:pic>
      <p:pic>
        <p:nvPicPr>
          <p:cNvPr id="11" name="Picture 10" descr="Fig10A-6_PPT_1.gif"/>
          <p:cNvPicPr>
            <a:picLocks noChangeAspect="1"/>
          </p:cNvPicPr>
          <p:nvPr/>
        </p:nvPicPr>
        <p:blipFill>
          <a:blip r:embed="rId4"/>
          <a:srcRect/>
          <a:stretch>
            <a:fillRect/>
          </a:stretch>
        </p:blipFill>
        <p:spPr bwMode="auto">
          <a:xfrm>
            <a:off x="3638550" y="1000125"/>
            <a:ext cx="5467350" cy="3181350"/>
          </a:xfrm>
          <a:prstGeom prst="rect">
            <a:avLst/>
          </a:prstGeom>
          <a:noFill/>
          <a:ln w="9525">
            <a:noFill/>
            <a:miter lim="800000"/>
            <a:headEnd/>
            <a:tailEnd/>
          </a:ln>
        </p:spPr>
      </p:pic>
      <p:pic>
        <p:nvPicPr>
          <p:cNvPr id="12" name="Picture 11" descr="Fig10A-6_PPT_9.gif"/>
          <p:cNvPicPr>
            <a:picLocks noChangeAspect="1"/>
          </p:cNvPicPr>
          <p:nvPr/>
        </p:nvPicPr>
        <p:blipFill>
          <a:blip r:embed="rId5"/>
          <a:srcRect/>
          <a:stretch>
            <a:fillRect/>
          </a:stretch>
        </p:blipFill>
        <p:spPr bwMode="auto">
          <a:xfrm>
            <a:off x="3638550" y="1000125"/>
            <a:ext cx="5467350" cy="3181350"/>
          </a:xfrm>
          <a:prstGeom prst="rect">
            <a:avLst/>
          </a:prstGeom>
          <a:noFill/>
          <a:ln w="9525">
            <a:noFill/>
            <a:miter lim="800000"/>
            <a:headEnd/>
            <a:tailEnd/>
          </a:ln>
        </p:spPr>
      </p:pic>
      <p:pic>
        <p:nvPicPr>
          <p:cNvPr id="13" name="Picture 12" descr="Fig10A-6_PPT_13.gif"/>
          <p:cNvPicPr>
            <a:picLocks noChangeAspect="1"/>
          </p:cNvPicPr>
          <p:nvPr/>
        </p:nvPicPr>
        <p:blipFill>
          <a:blip r:embed="rId6"/>
          <a:srcRect/>
          <a:stretch>
            <a:fillRect/>
          </a:stretch>
        </p:blipFill>
        <p:spPr bwMode="auto">
          <a:xfrm>
            <a:off x="3638550" y="1000125"/>
            <a:ext cx="5467350" cy="3181350"/>
          </a:xfrm>
          <a:prstGeom prst="rect">
            <a:avLst/>
          </a:prstGeom>
          <a:noFill/>
          <a:ln w="9525">
            <a:noFill/>
            <a:miter lim="800000"/>
            <a:headEnd/>
            <a:tailEnd/>
          </a:ln>
        </p:spPr>
      </p:pic>
      <p:pic>
        <p:nvPicPr>
          <p:cNvPr id="14" name="Picture 13" descr="Fig10A-6_PPT_5.gif"/>
          <p:cNvPicPr>
            <a:picLocks noChangeAspect="1"/>
          </p:cNvPicPr>
          <p:nvPr/>
        </p:nvPicPr>
        <p:blipFill>
          <a:blip r:embed="rId7"/>
          <a:srcRect/>
          <a:stretch>
            <a:fillRect/>
          </a:stretch>
        </p:blipFill>
        <p:spPr bwMode="auto">
          <a:xfrm>
            <a:off x="3638550" y="1000125"/>
            <a:ext cx="5467350" cy="3181350"/>
          </a:xfrm>
          <a:prstGeom prst="rect">
            <a:avLst/>
          </a:prstGeom>
          <a:noFill/>
          <a:ln w="9525">
            <a:noFill/>
            <a:miter lim="800000"/>
            <a:headEnd/>
            <a:tailEnd/>
          </a:ln>
        </p:spPr>
      </p:pic>
      <p:pic>
        <p:nvPicPr>
          <p:cNvPr id="15" name="Picture 14" descr="Fig10A-6_PPT_6.gif"/>
          <p:cNvPicPr>
            <a:picLocks noChangeAspect="1"/>
          </p:cNvPicPr>
          <p:nvPr/>
        </p:nvPicPr>
        <p:blipFill>
          <a:blip r:embed="rId8"/>
          <a:srcRect/>
          <a:stretch>
            <a:fillRect/>
          </a:stretch>
        </p:blipFill>
        <p:spPr bwMode="auto">
          <a:xfrm>
            <a:off x="3638550" y="1000125"/>
            <a:ext cx="5467350" cy="3181350"/>
          </a:xfrm>
          <a:prstGeom prst="rect">
            <a:avLst/>
          </a:prstGeom>
          <a:noFill/>
          <a:ln w="9525">
            <a:noFill/>
            <a:miter lim="800000"/>
            <a:headEnd/>
            <a:tailEnd/>
          </a:ln>
        </p:spPr>
      </p:pic>
      <p:pic>
        <p:nvPicPr>
          <p:cNvPr id="16" name="Picture 15" descr="Fig10A-6_PPT_7.gif"/>
          <p:cNvPicPr>
            <a:picLocks noChangeAspect="1"/>
          </p:cNvPicPr>
          <p:nvPr/>
        </p:nvPicPr>
        <p:blipFill>
          <a:blip r:embed="rId9"/>
          <a:srcRect/>
          <a:stretch>
            <a:fillRect/>
          </a:stretch>
        </p:blipFill>
        <p:spPr bwMode="auto">
          <a:xfrm>
            <a:off x="3638550" y="1000125"/>
            <a:ext cx="5467350" cy="3181350"/>
          </a:xfrm>
          <a:prstGeom prst="rect">
            <a:avLst/>
          </a:prstGeom>
          <a:noFill/>
          <a:ln w="9525">
            <a:noFill/>
            <a:miter lim="800000"/>
            <a:headEnd/>
            <a:tailEnd/>
          </a:ln>
        </p:spPr>
      </p:pic>
      <p:sp>
        <p:nvSpPr>
          <p:cNvPr id="17" name="TextBox 16"/>
          <p:cNvSpPr txBox="1"/>
          <p:nvPr/>
        </p:nvSpPr>
        <p:spPr>
          <a:xfrm>
            <a:off x="4248150" y="3905250"/>
            <a:ext cx="249238" cy="246063"/>
          </a:xfrm>
          <a:prstGeom prst="rect">
            <a:avLst/>
          </a:prstGeom>
          <a:noFill/>
        </p:spPr>
        <p:txBody>
          <a:bodyPr wrap="none">
            <a:spAutoFit/>
          </a:bodyPr>
          <a:lstStyle/>
          <a:p>
            <a:pPr>
              <a:defRPr/>
            </a:pPr>
            <a:r>
              <a:rPr lang="en-US" sz="950" dirty="0">
                <a:latin typeface="Times" pitchFamily="18" charset="0"/>
                <a:cs typeface="Calibri" pitchFamily="34" charset="0"/>
              </a:rPr>
              <a:t>0</a:t>
            </a:r>
          </a:p>
        </p:txBody>
      </p:sp>
      <p:pic>
        <p:nvPicPr>
          <p:cNvPr id="18" name="Picture 17" descr="Fig10A-6_PPT_10.gif"/>
          <p:cNvPicPr>
            <a:picLocks noChangeAspect="1"/>
          </p:cNvPicPr>
          <p:nvPr/>
        </p:nvPicPr>
        <p:blipFill>
          <a:blip r:embed="rId10"/>
          <a:srcRect/>
          <a:stretch>
            <a:fillRect/>
          </a:stretch>
        </p:blipFill>
        <p:spPr bwMode="auto">
          <a:xfrm>
            <a:off x="3676650" y="1000125"/>
            <a:ext cx="5467350" cy="3181350"/>
          </a:xfrm>
          <a:prstGeom prst="rect">
            <a:avLst/>
          </a:prstGeom>
          <a:noFill/>
          <a:ln w="9525">
            <a:noFill/>
            <a:miter lim="800000"/>
            <a:headEnd/>
            <a:tailEnd/>
          </a:ln>
        </p:spPr>
      </p:pic>
    </p:spTree>
    <p:extLst>
      <p:ext uri="{BB962C8B-B14F-4D97-AF65-F5344CB8AC3E}">
        <p14:creationId xmlns:p14="http://schemas.microsoft.com/office/powerpoint/2010/main" val="26874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1000"/>
                                        <p:tgtEl>
                                          <p:spTgt spid="16"/>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1000"/>
                                        <p:tgtEl>
                                          <p:spTgt spid="13"/>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wipe(left)">
                                      <p:cBhvr>
                                        <p:cTn id="47" dur="500"/>
                                        <p:tgtEl>
                                          <p:spTgt spid="9">
                                            <p:txEl>
                                              <p:pRg st="0" end="0"/>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production in the long run</a:t>
            </a:r>
            <a:endParaRPr lang="en-US" dirty="0"/>
          </a:p>
        </p:txBody>
      </p:sp>
      <p:sp>
        <p:nvSpPr>
          <p:cNvPr id="6" name="Text Placeholder 2"/>
          <p:cNvSpPr>
            <a:spLocks noGrp="1"/>
          </p:cNvSpPr>
          <p:nvPr>
            <p:ph type="body" sz="quarter" idx="11"/>
          </p:nvPr>
        </p:nvSpPr>
        <p:spPr>
          <a:xfrm>
            <a:off x="152400" y="838200"/>
            <a:ext cx="3657600" cy="3733800"/>
          </a:xfrm>
        </p:spPr>
        <p:txBody>
          <a:bodyPr/>
          <a:lstStyle/>
          <a:p>
            <a:pPr>
              <a:spcAft>
                <a:spcPts val="1200"/>
              </a:spcAft>
            </a:pPr>
            <a:r>
              <a:rPr lang="en-US" dirty="0"/>
              <a:t>Point C is a combination on the long-run </a:t>
            </a:r>
            <a:r>
              <a:rPr lang="en-US" b="1" i="1" dirty="0"/>
              <a:t>expansion path</a:t>
            </a:r>
            <a:r>
              <a:rPr lang="en-US" b="1" dirty="0"/>
              <a:t> </a:t>
            </a:r>
            <a:r>
              <a:rPr lang="en-US" dirty="0"/>
              <a:t>for the firm: a curve that shows the firm’s cost-minimizing combination of inputs for every level of output.</a:t>
            </a:r>
          </a:p>
          <a:p>
            <a:r>
              <a:rPr lang="en-US" dirty="0"/>
              <a:t>We can tell because the </a:t>
            </a:r>
            <a:r>
              <a:rPr lang="en-US" dirty="0" err="1"/>
              <a:t>isocost</a:t>
            </a:r>
            <a:r>
              <a:rPr lang="en-US" dirty="0"/>
              <a:t> line and isoquant are tangent at point C.</a:t>
            </a:r>
          </a:p>
        </p:txBody>
      </p:sp>
      <p:sp>
        <p:nvSpPr>
          <p:cNvPr id="9" name="TextBox 8"/>
          <p:cNvSpPr txBox="1">
            <a:spLocks noChangeArrowheads="1"/>
          </p:cNvSpPr>
          <p:nvPr/>
        </p:nvSpPr>
        <p:spPr bwMode="auto">
          <a:xfrm>
            <a:off x="152400" y="4835604"/>
            <a:ext cx="8534400" cy="1261884"/>
          </a:xfrm>
          <a:prstGeom prst="rect">
            <a:avLst/>
          </a:prstGeom>
          <a:noFill/>
          <a:ln w="9525">
            <a:noFill/>
            <a:miter lim="800000"/>
            <a:headEnd/>
            <a:tailEnd/>
          </a:ln>
        </p:spPr>
        <p:txBody>
          <a:bodyPr>
            <a:spAutoFit/>
          </a:bodyPr>
          <a:lstStyle/>
          <a:p>
            <a:pPr>
              <a:spcAft>
                <a:spcPts val="1200"/>
              </a:spcAft>
            </a:pPr>
            <a:r>
              <a:rPr lang="en-US" sz="2200" dirty="0"/>
              <a:t>Point A minimizes costs for a lower quantity (50).</a:t>
            </a:r>
          </a:p>
          <a:p>
            <a:pPr>
              <a:spcAft>
                <a:spcPts val="1200"/>
              </a:spcAft>
            </a:pPr>
            <a:r>
              <a:rPr lang="en-US" sz="2200" dirty="0"/>
              <a:t>The expansion path is the set of all cost-minimizing bundle, given a particular set of input prices.</a:t>
            </a:r>
          </a:p>
        </p:txBody>
      </p:sp>
      <p:sp>
        <p:nvSpPr>
          <p:cNvPr id="7" name="Text Placeholder 3"/>
          <p:cNvSpPr>
            <a:spLocks noGrp="1"/>
          </p:cNvSpPr>
          <p:nvPr>
            <p:ph type="body" sz="quarter" idx="12"/>
          </p:nvPr>
        </p:nvSpPr>
        <p:spPr>
          <a:xfrm>
            <a:off x="5867400" y="4267200"/>
            <a:ext cx="2290763" cy="449263"/>
          </a:xfrm>
        </p:spPr>
        <p:txBody>
          <a:bodyPr/>
          <a:lstStyle/>
          <a:p>
            <a:r>
              <a:rPr lang="en-US" dirty="0" smtClean="0"/>
              <a:t>The expansion path</a:t>
            </a:r>
            <a:endParaRPr lang="en-US" dirty="0"/>
          </a:p>
        </p:txBody>
      </p:sp>
      <p:sp>
        <p:nvSpPr>
          <p:cNvPr id="8" name="Text Placeholder 4"/>
          <p:cNvSpPr>
            <a:spLocks noGrp="1"/>
          </p:cNvSpPr>
          <p:nvPr>
            <p:ph type="body" sz="quarter" idx="13"/>
          </p:nvPr>
        </p:nvSpPr>
        <p:spPr>
          <a:xfrm>
            <a:off x="4419600" y="4267200"/>
            <a:ext cx="1466850" cy="381000"/>
          </a:xfrm>
        </p:spPr>
        <p:txBody>
          <a:bodyPr/>
          <a:lstStyle/>
          <a:p>
            <a:r>
              <a:rPr lang="en-US" dirty="0" smtClean="0"/>
              <a:t>Figure 11A.6</a:t>
            </a:r>
            <a:endParaRPr lang="en-US" dirty="0"/>
          </a:p>
        </p:txBody>
      </p:sp>
      <p:pic>
        <p:nvPicPr>
          <p:cNvPr id="10" name="Picture 9" descr="Fig10A-6_PPT_12.gif"/>
          <p:cNvPicPr>
            <a:picLocks noChangeAspect="1"/>
          </p:cNvPicPr>
          <p:nvPr/>
        </p:nvPicPr>
        <p:blipFill>
          <a:blip r:embed="rId2"/>
          <a:srcRect/>
          <a:stretch>
            <a:fillRect/>
          </a:stretch>
        </p:blipFill>
        <p:spPr bwMode="auto">
          <a:xfrm>
            <a:off x="3638550" y="1000125"/>
            <a:ext cx="5467350" cy="3181350"/>
          </a:xfrm>
          <a:prstGeom prst="rect">
            <a:avLst/>
          </a:prstGeom>
          <a:noFill/>
          <a:ln w="9525">
            <a:noFill/>
            <a:miter lim="800000"/>
            <a:headEnd/>
            <a:tailEnd/>
          </a:ln>
        </p:spPr>
      </p:pic>
      <p:pic>
        <p:nvPicPr>
          <p:cNvPr id="11" name="Picture 10" descr="Fig10A-6_PPT_11.gif"/>
          <p:cNvPicPr>
            <a:picLocks noChangeAspect="1"/>
          </p:cNvPicPr>
          <p:nvPr/>
        </p:nvPicPr>
        <p:blipFill>
          <a:blip r:embed="rId3"/>
          <a:srcRect/>
          <a:stretch>
            <a:fillRect/>
          </a:stretch>
        </p:blipFill>
        <p:spPr bwMode="auto">
          <a:xfrm>
            <a:off x="3638550" y="1000125"/>
            <a:ext cx="5467350" cy="3181350"/>
          </a:xfrm>
          <a:prstGeom prst="rect">
            <a:avLst/>
          </a:prstGeom>
          <a:noFill/>
          <a:ln w="9525">
            <a:noFill/>
            <a:miter lim="800000"/>
            <a:headEnd/>
            <a:tailEnd/>
          </a:ln>
        </p:spPr>
      </p:pic>
      <p:pic>
        <p:nvPicPr>
          <p:cNvPr id="12" name="Picture 11" descr="Fig10A-6_PPT_1.gif"/>
          <p:cNvPicPr>
            <a:picLocks noChangeAspect="1"/>
          </p:cNvPicPr>
          <p:nvPr/>
        </p:nvPicPr>
        <p:blipFill>
          <a:blip r:embed="rId4"/>
          <a:srcRect/>
          <a:stretch>
            <a:fillRect/>
          </a:stretch>
        </p:blipFill>
        <p:spPr bwMode="auto">
          <a:xfrm>
            <a:off x="3638550" y="1000125"/>
            <a:ext cx="5467350" cy="3181350"/>
          </a:xfrm>
          <a:prstGeom prst="rect">
            <a:avLst/>
          </a:prstGeom>
          <a:noFill/>
          <a:ln w="9525">
            <a:noFill/>
            <a:miter lim="800000"/>
            <a:headEnd/>
            <a:tailEnd/>
          </a:ln>
        </p:spPr>
      </p:pic>
      <p:pic>
        <p:nvPicPr>
          <p:cNvPr id="13" name="Picture 12" descr="Fig10A-6_PPT_8.gif"/>
          <p:cNvPicPr>
            <a:picLocks noChangeAspect="1"/>
          </p:cNvPicPr>
          <p:nvPr/>
        </p:nvPicPr>
        <p:blipFill>
          <a:blip r:embed="rId5"/>
          <a:srcRect/>
          <a:stretch>
            <a:fillRect/>
          </a:stretch>
        </p:blipFill>
        <p:spPr bwMode="auto">
          <a:xfrm>
            <a:off x="3638550" y="1000125"/>
            <a:ext cx="5467350" cy="3181350"/>
          </a:xfrm>
          <a:prstGeom prst="rect">
            <a:avLst/>
          </a:prstGeom>
          <a:noFill/>
          <a:ln w="9525">
            <a:noFill/>
            <a:miter lim="800000"/>
            <a:headEnd/>
            <a:tailEnd/>
          </a:ln>
        </p:spPr>
      </p:pic>
      <p:pic>
        <p:nvPicPr>
          <p:cNvPr id="14" name="Picture 13" descr="Fig10A-6_PPT_9.gif"/>
          <p:cNvPicPr>
            <a:picLocks noChangeAspect="1"/>
          </p:cNvPicPr>
          <p:nvPr/>
        </p:nvPicPr>
        <p:blipFill>
          <a:blip r:embed="rId6"/>
          <a:srcRect/>
          <a:stretch>
            <a:fillRect/>
          </a:stretch>
        </p:blipFill>
        <p:spPr bwMode="auto">
          <a:xfrm>
            <a:off x="3638550" y="1000125"/>
            <a:ext cx="5467350" cy="3181350"/>
          </a:xfrm>
          <a:prstGeom prst="rect">
            <a:avLst/>
          </a:prstGeom>
          <a:noFill/>
          <a:ln w="9525">
            <a:noFill/>
            <a:miter lim="800000"/>
            <a:headEnd/>
            <a:tailEnd/>
          </a:ln>
        </p:spPr>
      </p:pic>
      <p:pic>
        <p:nvPicPr>
          <p:cNvPr id="15" name="Picture 14" descr="Fig10A-6_PPT_13.gif"/>
          <p:cNvPicPr>
            <a:picLocks noChangeAspect="1"/>
          </p:cNvPicPr>
          <p:nvPr/>
        </p:nvPicPr>
        <p:blipFill>
          <a:blip r:embed="rId7"/>
          <a:srcRect/>
          <a:stretch>
            <a:fillRect/>
          </a:stretch>
        </p:blipFill>
        <p:spPr bwMode="auto">
          <a:xfrm>
            <a:off x="3638550" y="1000125"/>
            <a:ext cx="5467350" cy="3181350"/>
          </a:xfrm>
          <a:prstGeom prst="rect">
            <a:avLst/>
          </a:prstGeom>
          <a:noFill/>
          <a:ln w="9525">
            <a:noFill/>
            <a:miter lim="800000"/>
            <a:headEnd/>
            <a:tailEnd/>
          </a:ln>
        </p:spPr>
      </p:pic>
      <p:pic>
        <p:nvPicPr>
          <p:cNvPr id="16" name="Picture 15" descr="Fig10A-6_PPT_10.gif"/>
          <p:cNvPicPr>
            <a:picLocks noChangeAspect="1"/>
          </p:cNvPicPr>
          <p:nvPr/>
        </p:nvPicPr>
        <p:blipFill>
          <a:blip r:embed="rId8"/>
          <a:srcRect/>
          <a:stretch>
            <a:fillRect/>
          </a:stretch>
        </p:blipFill>
        <p:spPr bwMode="auto">
          <a:xfrm>
            <a:off x="3638550" y="1000125"/>
            <a:ext cx="5467350" cy="3181350"/>
          </a:xfrm>
          <a:prstGeom prst="rect">
            <a:avLst/>
          </a:prstGeom>
          <a:noFill/>
          <a:ln w="9525">
            <a:noFill/>
            <a:miter lim="800000"/>
            <a:headEnd/>
            <a:tailEnd/>
          </a:ln>
        </p:spPr>
      </p:pic>
      <p:pic>
        <p:nvPicPr>
          <p:cNvPr id="17" name="Picture 16" descr="Fig10A-6_PPT_5.gif"/>
          <p:cNvPicPr>
            <a:picLocks noChangeAspect="1"/>
          </p:cNvPicPr>
          <p:nvPr/>
        </p:nvPicPr>
        <p:blipFill>
          <a:blip r:embed="rId9"/>
          <a:srcRect/>
          <a:stretch>
            <a:fillRect/>
          </a:stretch>
        </p:blipFill>
        <p:spPr bwMode="auto">
          <a:xfrm>
            <a:off x="3638550" y="1000125"/>
            <a:ext cx="5467350" cy="3181350"/>
          </a:xfrm>
          <a:prstGeom prst="rect">
            <a:avLst/>
          </a:prstGeom>
          <a:noFill/>
          <a:ln w="9525">
            <a:noFill/>
            <a:miter lim="800000"/>
            <a:headEnd/>
            <a:tailEnd/>
          </a:ln>
        </p:spPr>
      </p:pic>
      <p:pic>
        <p:nvPicPr>
          <p:cNvPr id="18" name="Picture 17" descr="Fig10A-6_PPT_6.gif"/>
          <p:cNvPicPr>
            <a:picLocks noChangeAspect="1"/>
          </p:cNvPicPr>
          <p:nvPr/>
        </p:nvPicPr>
        <p:blipFill>
          <a:blip r:embed="rId10"/>
          <a:srcRect/>
          <a:stretch>
            <a:fillRect/>
          </a:stretch>
        </p:blipFill>
        <p:spPr bwMode="auto">
          <a:xfrm>
            <a:off x="3638550" y="1000125"/>
            <a:ext cx="5467350" cy="3181350"/>
          </a:xfrm>
          <a:prstGeom prst="rect">
            <a:avLst/>
          </a:prstGeom>
          <a:noFill/>
          <a:ln w="9525">
            <a:noFill/>
            <a:miter lim="800000"/>
            <a:headEnd/>
            <a:tailEnd/>
          </a:ln>
        </p:spPr>
      </p:pic>
      <p:pic>
        <p:nvPicPr>
          <p:cNvPr id="19" name="Picture 18" descr="Fig10A-6_PPT_2.gif"/>
          <p:cNvPicPr>
            <a:picLocks noChangeAspect="1"/>
          </p:cNvPicPr>
          <p:nvPr/>
        </p:nvPicPr>
        <p:blipFill>
          <a:blip r:embed="rId11"/>
          <a:srcRect/>
          <a:stretch>
            <a:fillRect/>
          </a:stretch>
        </p:blipFill>
        <p:spPr bwMode="auto">
          <a:xfrm>
            <a:off x="3638550" y="1000125"/>
            <a:ext cx="5467350" cy="3181350"/>
          </a:xfrm>
          <a:prstGeom prst="rect">
            <a:avLst/>
          </a:prstGeom>
          <a:noFill/>
          <a:ln w="9525">
            <a:noFill/>
            <a:miter lim="800000"/>
            <a:headEnd/>
            <a:tailEnd/>
          </a:ln>
        </p:spPr>
      </p:pic>
      <p:pic>
        <p:nvPicPr>
          <p:cNvPr id="20" name="Picture 19" descr="Fig10A-6_PPT_3.gif"/>
          <p:cNvPicPr>
            <a:picLocks noChangeAspect="1"/>
          </p:cNvPicPr>
          <p:nvPr/>
        </p:nvPicPr>
        <p:blipFill>
          <a:blip r:embed="rId12"/>
          <a:srcRect/>
          <a:stretch>
            <a:fillRect/>
          </a:stretch>
        </p:blipFill>
        <p:spPr bwMode="auto">
          <a:xfrm>
            <a:off x="3638550" y="1000125"/>
            <a:ext cx="5467350" cy="3181350"/>
          </a:xfrm>
          <a:prstGeom prst="rect">
            <a:avLst/>
          </a:prstGeom>
          <a:noFill/>
          <a:ln w="9525">
            <a:noFill/>
            <a:miter lim="800000"/>
            <a:headEnd/>
            <a:tailEnd/>
          </a:ln>
        </p:spPr>
      </p:pic>
      <p:pic>
        <p:nvPicPr>
          <p:cNvPr id="21" name="Picture 20" descr="Fig10A-6_PPT_7.gif"/>
          <p:cNvPicPr>
            <a:picLocks noChangeAspect="1"/>
          </p:cNvPicPr>
          <p:nvPr/>
        </p:nvPicPr>
        <p:blipFill>
          <a:blip r:embed="rId13"/>
          <a:srcRect/>
          <a:stretch>
            <a:fillRect/>
          </a:stretch>
        </p:blipFill>
        <p:spPr bwMode="auto">
          <a:xfrm>
            <a:off x="3638550" y="1000125"/>
            <a:ext cx="5467350" cy="3181350"/>
          </a:xfrm>
          <a:prstGeom prst="rect">
            <a:avLst/>
          </a:prstGeom>
          <a:noFill/>
          <a:ln w="9525">
            <a:noFill/>
            <a:miter lim="800000"/>
            <a:headEnd/>
            <a:tailEnd/>
          </a:ln>
        </p:spPr>
      </p:pic>
      <p:pic>
        <p:nvPicPr>
          <p:cNvPr id="22" name="Picture 21" descr="Fig10A-6_PPT_4.gif"/>
          <p:cNvPicPr>
            <a:picLocks noChangeAspect="1"/>
          </p:cNvPicPr>
          <p:nvPr/>
        </p:nvPicPr>
        <p:blipFill>
          <a:blip r:embed="rId14"/>
          <a:srcRect/>
          <a:stretch>
            <a:fillRect/>
          </a:stretch>
        </p:blipFill>
        <p:spPr bwMode="auto">
          <a:xfrm>
            <a:off x="3638550" y="1000125"/>
            <a:ext cx="5467350" cy="3181350"/>
          </a:xfrm>
          <a:prstGeom prst="rect">
            <a:avLst/>
          </a:prstGeom>
          <a:noFill/>
          <a:ln w="9525">
            <a:noFill/>
            <a:miter lim="800000"/>
            <a:headEnd/>
            <a:tailEnd/>
          </a:ln>
        </p:spPr>
      </p:pic>
      <p:sp>
        <p:nvSpPr>
          <p:cNvPr id="23" name="TextBox 22"/>
          <p:cNvSpPr txBox="1"/>
          <p:nvPr/>
        </p:nvSpPr>
        <p:spPr>
          <a:xfrm>
            <a:off x="4248150" y="3905250"/>
            <a:ext cx="249238" cy="246063"/>
          </a:xfrm>
          <a:prstGeom prst="rect">
            <a:avLst/>
          </a:prstGeom>
          <a:noFill/>
        </p:spPr>
        <p:txBody>
          <a:bodyPr wrap="none">
            <a:spAutoFit/>
          </a:bodyPr>
          <a:lstStyle/>
          <a:p>
            <a:pPr>
              <a:defRPr/>
            </a:pPr>
            <a:r>
              <a:rPr lang="en-US" sz="950" dirty="0">
                <a:latin typeface="Times" pitchFamily="18" charset="0"/>
                <a:cs typeface="Calibri" pitchFamily="34" charset="0"/>
              </a:rPr>
              <a:t>0</a:t>
            </a:r>
          </a:p>
        </p:txBody>
      </p:sp>
    </p:spTree>
    <p:extLst>
      <p:ext uri="{BB962C8B-B14F-4D97-AF65-F5344CB8AC3E}">
        <p14:creationId xmlns:p14="http://schemas.microsoft.com/office/powerpoint/2010/main" val="2588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000"/>
                                        <p:tgtEl>
                                          <p:spTgt spid="1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1000"/>
                                        <p:tgtEl>
                                          <p:spTgt spid="20"/>
                                        </p:tgtEl>
                                      </p:cBhvr>
                                    </p:animEffect>
                                  </p:childTnLst>
                                </p:cTn>
                              </p:par>
                              <p:par>
                                <p:cTn id="37" presetID="22" presetClass="entr" presetSubtype="8" fill="hold" nodeType="with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Effect transition="in" filter="wipe(left)">
                                      <p:cBhvr>
                                        <p:cTn id="3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Short Run and the Long Run in </a:t>
            </a:r>
            <a:r>
              <a:rPr lang="en-US" dirty="0" smtClean="0">
                <a:solidFill>
                  <a:srgbClr val="0066B3"/>
                </a:solidFill>
              </a:rPr>
              <a:t>Economics</a:t>
            </a:r>
            <a:endParaRPr lang="en-US" dirty="0"/>
          </a:p>
        </p:txBody>
      </p:sp>
      <p:sp>
        <p:nvSpPr>
          <p:cNvPr id="3" name="Content Placeholder 2"/>
          <p:cNvSpPr>
            <a:spLocks noGrp="1"/>
          </p:cNvSpPr>
          <p:nvPr>
            <p:ph sz="quarter" idx="10"/>
          </p:nvPr>
        </p:nvSpPr>
        <p:spPr/>
        <p:txBody>
          <a:bodyPr/>
          <a:lstStyle/>
          <a:p>
            <a:r>
              <a:rPr lang="en-US" dirty="0" smtClean="0"/>
              <a:t>11.2</a:t>
            </a:r>
            <a:endParaRPr lang="en-US" dirty="0"/>
          </a:p>
        </p:txBody>
      </p:sp>
      <p:sp>
        <p:nvSpPr>
          <p:cNvPr id="4" name="Text Placeholder 3"/>
          <p:cNvSpPr>
            <a:spLocks noGrp="1"/>
          </p:cNvSpPr>
          <p:nvPr>
            <p:ph type="body" sz="quarter" idx="11"/>
          </p:nvPr>
        </p:nvSpPr>
        <p:spPr/>
        <p:txBody>
          <a:bodyPr/>
          <a:lstStyle/>
          <a:p>
            <a:r>
              <a:rPr lang="en-US" dirty="0"/>
              <a:t>Distinguish between the economic short run and the economic long run</a:t>
            </a:r>
            <a:r>
              <a:rPr lang="en-US" dirty="0" smtClean="0"/>
              <a:t>.</a:t>
            </a:r>
            <a:endParaRPr lang="en-US" dirty="0"/>
          </a:p>
        </p:txBody>
      </p:sp>
    </p:spTree>
    <p:extLst>
      <p:ext uri="{BB962C8B-B14F-4D97-AF65-F5344CB8AC3E}">
        <p14:creationId xmlns:p14="http://schemas.microsoft.com/office/powerpoint/2010/main" val="339404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short and the long run in economics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Economists refer to the </a:t>
            </a:r>
            <a:r>
              <a:rPr lang="en-US" b="1" i="1" dirty="0"/>
              <a:t>short run </a:t>
            </a:r>
            <a:r>
              <a:rPr lang="en-US" dirty="0"/>
              <a:t>as a period of time during which at least one of a firm’s inputs is fixed.</a:t>
            </a:r>
          </a:p>
          <a:p>
            <a:pPr>
              <a:spcBef>
                <a:spcPts val="0"/>
              </a:spcBef>
              <a:spcAft>
                <a:spcPts val="1200"/>
              </a:spcAft>
            </a:pPr>
            <a:r>
              <a:rPr lang="en-US" i="1" dirty="0"/>
              <a:t>Example: A firm might have a long-term lease on a factory that is too costly to get out of.</a:t>
            </a:r>
          </a:p>
          <a:p>
            <a:pPr>
              <a:spcBef>
                <a:spcPts val="0"/>
              </a:spcBef>
              <a:spcAft>
                <a:spcPts val="1200"/>
              </a:spcAft>
            </a:pPr>
            <a:endParaRPr lang="en-US" dirty="0"/>
          </a:p>
          <a:p>
            <a:pPr>
              <a:spcBef>
                <a:spcPts val="0"/>
              </a:spcBef>
              <a:spcAft>
                <a:spcPts val="1200"/>
              </a:spcAft>
            </a:pPr>
            <a:r>
              <a:rPr lang="en-US" dirty="0"/>
              <a:t>In the </a:t>
            </a:r>
            <a:r>
              <a:rPr lang="en-US" b="1" i="1" dirty="0"/>
              <a:t>long run</a:t>
            </a:r>
            <a:r>
              <a:rPr lang="en-US" dirty="0"/>
              <a:t>, no inputs are fixed, the firm can adopt new technology, and increase or decrease the size of its physical plant</a:t>
            </a:r>
            <a:r>
              <a:rPr lang="en-US" dirty="0" smtClean="0"/>
              <a:t>.</a:t>
            </a:r>
            <a:endParaRPr lang="en-US" dirty="0"/>
          </a:p>
        </p:txBody>
      </p:sp>
    </p:spTree>
    <p:extLst>
      <p:ext uri="{BB962C8B-B14F-4D97-AF65-F5344CB8AC3E}">
        <p14:creationId xmlns:p14="http://schemas.microsoft.com/office/powerpoint/2010/main" val="33737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and variable costs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ts val="0"/>
              </a:spcBef>
              <a:spcAft>
                <a:spcPts val="1200"/>
              </a:spcAft>
            </a:pPr>
            <a:r>
              <a:rPr lang="en-US" dirty="0"/>
              <a:t>The division of time into the short and long run reveals two types of costs:</a:t>
            </a:r>
          </a:p>
          <a:p>
            <a:pPr>
              <a:spcBef>
                <a:spcPts val="0"/>
              </a:spcBef>
              <a:spcAft>
                <a:spcPts val="1200"/>
              </a:spcAft>
            </a:pPr>
            <a:r>
              <a:rPr lang="en-US" b="1" i="1" dirty="0"/>
              <a:t>Variable costs</a:t>
            </a:r>
            <a:r>
              <a:rPr lang="en-US" dirty="0"/>
              <a:t> are costs that change as output changes, while</a:t>
            </a:r>
          </a:p>
          <a:p>
            <a:pPr>
              <a:spcBef>
                <a:spcPts val="0"/>
              </a:spcBef>
              <a:spcAft>
                <a:spcPts val="1200"/>
              </a:spcAft>
            </a:pPr>
            <a:r>
              <a:rPr lang="en-US" b="1" i="1" dirty="0"/>
              <a:t>Fixed costs</a:t>
            </a:r>
            <a:r>
              <a:rPr lang="en-US" dirty="0"/>
              <a:t> are costs that remain constant as output changes.</a:t>
            </a:r>
          </a:p>
          <a:p>
            <a:pPr>
              <a:spcBef>
                <a:spcPts val="0"/>
              </a:spcBef>
              <a:spcAft>
                <a:spcPts val="1200"/>
              </a:spcAft>
            </a:pPr>
            <a:r>
              <a:rPr lang="en-US" dirty="0"/>
              <a:t>In the long run, all of a firm’s costs are variable, since the long run is a sufficiently long time to alter the level of any input.</a:t>
            </a:r>
          </a:p>
          <a:p>
            <a:pPr>
              <a:spcBef>
                <a:spcPts val="0"/>
              </a:spcBef>
              <a:spcAft>
                <a:spcPts val="1200"/>
              </a:spcAft>
            </a:pPr>
            <a:endParaRPr lang="en-US" dirty="0"/>
          </a:p>
          <a:p>
            <a:pPr>
              <a:spcBef>
                <a:spcPts val="0"/>
              </a:spcBef>
              <a:spcAft>
                <a:spcPts val="1200"/>
              </a:spcAft>
            </a:pPr>
            <a:r>
              <a:rPr lang="en-US" dirty="0"/>
              <a:t>Since all costs are by definition either fixed or variable, we can say the following:</a:t>
            </a:r>
          </a:p>
          <a:p>
            <a:pPr>
              <a:spcBef>
                <a:spcPts val="0"/>
              </a:spcBef>
              <a:spcAft>
                <a:spcPts val="1200"/>
              </a:spcAft>
            </a:pPr>
            <a:r>
              <a:rPr lang="en-US" dirty="0"/>
              <a:t>	 </a:t>
            </a:r>
            <a:r>
              <a:rPr lang="en-US" i="1" dirty="0"/>
              <a:t>Total cost = Fixed cost +Variable cost</a:t>
            </a:r>
          </a:p>
          <a:p>
            <a:pPr>
              <a:spcBef>
                <a:spcPts val="0"/>
              </a:spcBef>
              <a:spcAft>
                <a:spcPts val="1200"/>
              </a:spcAft>
            </a:pPr>
            <a:r>
              <a:rPr lang="en-US" dirty="0"/>
              <a:t>or, in symbols:</a:t>
            </a:r>
          </a:p>
          <a:p>
            <a:pPr>
              <a:spcBef>
                <a:spcPts val="0"/>
              </a:spcBef>
              <a:spcAft>
                <a:spcPts val="1200"/>
              </a:spcAft>
            </a:pPr>
            <a:r>
              <a:rPr lang="en-US" i="1" dirty="0"/>
              <a:t>		TC = FC + VC	</a:t>
            </a:r>
            <a:endParaRPr lang="en-US" dirty="0"/>
          </a:p>
        </p:txBody>
      </p:sp>
    </p:spTree>
    <p:extLst>
      <p:ext uri="{BB962C8B-B14F-4D97-AF65-F5344CB8AC3E}">
        <p14:creationId xmlns:p14="http://schemas.microsoft.com/office/powerpoint/2010/main" val="378547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left)">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in the publishing industry</a:t>
            </a:r>
            <a:endParaRPr lang="en-US" dirty="0"/>
          </a:p>
        </p:txBody>
      </p:sp>
      <p:sp>
        <p:nvSpPr>
          <p:cNvPr id="4" name="Text Placeholder 2"/>
          <p:cNvSpPr>
            <a:spLocks noGrp="1"/>
          </p:cNvSpPr>
          <p:nvPr>
            <p:ph type="body" sz="quarter" idx="11"/>
          </p:nvPr>
        </p:nvSpPr>
        <p:spPr>
          <a:xfrm>
            <a:off x="152400" y="838200"/>
            <a:ext cx="4419600" cy="5638800"/>
          </a:xfrm>
        </p:spPr>
        <p:txBody>
          <a:bodyPr/>
          <a:lstStyle/>
          <a:p>
            <a:r>
              <a:rPr lang="en-US" dirty="0"/>
              <a:t>An academic book publisher turns its inputs (intellectual property, labor, printing machines, paper, factory, electricity, etc.) into its outputs (books).</a:t>
            </a:r>
          </a:p>
          <a:p>
            <a:endParaRPr lang="en-US" dirty="0"/>
          </a:p>
          <a:p>
            <a:r>
              <a:rPr lang="en-US" dirty="0"/>
              <a:t>As it increases the number of books it publishes, some of those inputs stay constant and some rise. Can you identify which ones</a:t>
            </a:r>
            <a:r>
              <a:rPr lang="en-US" dirty="0" smtClean="0"/>
              <a:t>?</a:t>
            </a:r>
            <a:endParaRPr lang="en-US" dirty="0"/>
          </a:p>
        </p:txBody>
      </p:sp>
      <p:pic>
        <p:nvPicPr>
          <p:cNvPr id="5" name="Picture 2"/>
          <p:cNvPicPr>
            <a:picLocks noChangeAspect="1" noChangeArrowheads="1"/>
          </p:cNvPicPr>
          <p:nvPr/>
        </p:nvPicPr>
        <p:blipFill>
          <a:blip r:embed="rId2"/>
          <a:srcRect/>
          <a:stretch>
            <a:fillRect/>
          </a:stretch>
        </p:blipFill>
        <p:spPr bwMode="auto">
          <a:xfrm>
            <a:off x="5029200" y="984251"/>
            <a:ext cx="3695699" cy="5559919"/>
          </a:xfrm>
          <a:prstGeom prst="rect">
            <a:avLst/>
          </a:prstGeom>
          <a:noFill/>
          <a:ln w="9525">
            <a:noFill/>
            <a:miter lim="800000"/>
            <a:headEnd/>
            <a:tailEnd/>
          </a:ln>
        </p:spPr>
      </p:pic>
    </p:spTree>
    <p:extLst>
      <p:ext uri="{BB962C8B-B14F-4D97-AF65-F5344CB8AC3E}">
        <p14:creationId xmlns:p14="http://schemas.microsoft.com/office/powerpoint/2010/main" val="22010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39324</TotalTime>
  <Words>5880</Words>
  <Application>Microsoft Office PowerPoint</Application>
  <PresentationFormat>On-screen Show (4:3)</PresentationFormat>
  <Paragraphs>773</Paragraphs>
  <Slides>59</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original</vt:lpstr>
      <vt:lpstr>Equation</vt:lpstr>
      <vt:lpstr>PowerPoint Presentation</vt:lpstr>
      <vt:lpstr>Technology, Production, and Costs</vt:lpstr>
      <vt:lpstr>Technology: An Economic Definition</vt:lpstr>
      <vt:lpstr>Firms and technologies</vt:lpstr>
      <vt:lpstr>Inventory control at Wal-Mart</vt:lpstr>
      <vt:lpstr>The Short Run and the Long Run in Economics</vt:lpstr>
      <vt:lpstr>The short and the long run in economics</vt:lpstr>
      <vt:lpstr>Fixed and variable costs</vt:lpstr>
      <vt:lpstr>Costs in the publishing industry</vt:lpstr>
      <vt:lpstr>Explicit and implicit costs</vt:lpstr>
      <vt:lpstr>Opening a pizza store</vt:lpstr>
      <vt:lpstr>Opening a pizza store—continued</vt:lpstr>
      <vt:lpstr>Production at Jill Johnson’s restaurant</vt:lpstr>
      <vt:lpstr>Jill Johnson’s production function</vt:lpstr>
      <vt:lpstr>Jill Johnson’s costs</vt:lpstr>
      <vt:lpstr>A graph of the restaurant’s cost</vt:lpstr>
      <vt:lpstr>Jill Johnson’s average total cost per pizza</vt:lpstr>
      <vt:lpstr>The restaurant’s average total cost curve</vt:lpstr>
      <vt:lpstr>The Marginal Product of Labor and the Average Product of Labor</vt:lpstr>
      <vt:lpstr>Worker output at the pizza restaurant</vt:lpstr>
      <vt:lpstr>Marginal product of labor</vt:lpstr>
      <vt:lpstr>The law of diminishing returns</vt:lpstr>
      <vt:lpstr>Graphs of output and marginal product of labor</vt:lpstr>
      <vt:lpstr>Average product of labor</vt:lpstr>
      <vt:lpstr>Average and marginal product of labor</vt:lpstr>
      <vt:lpstr>College GPAs as a metaphor for production</vt:lpstr>
      <vt:lpstr>The Relationship between Short-Run Production and Short-Run Cost</vt:lpstr>
      <vt:lpstr>Average and marginal costs of production</vt:lpstr>
      <vt:lpstr>Graphing average and marginal costs</vt:lpstr>
      <vt:lpstr>Graphing Cost Curves</vt:lpstr>
      <vt:lpstr>Decomposing the total and average costs</vt:lpstr>
      <vt:lpstr>Observations about costs</vt:lpstr>
      <vt:lpstr>Graphing the various cost curves</vt:lpstr>
      <vt:lpstr>Costs in the Long Run</vt:lpstr>
      <vt:lpstr>The long run and average costs</vt:lpstr>
      <vt:lpstr>Economies of scale</vt:lpstr>
      <vt:lpstr>Constant returns to scale</vt:lpstr>
      <vt:lpstr>Diseconomies of scale</vt:lpstr>
      <vt:lpstr>Long-run average costs curves for automobile factories</vt:lpstr>
      <vt:lpstr>Diseconomies of scale at Ford Motor Company</vt:lpstr>
      <vt:lpstr>Summary of definitions of cost</vt:lpstr>
      <vt:lpstr>Common misconceptions to avoid</vt:lpstr>
      <vt:lpstr>Appendix: Using Isoquants and Isocost Lines to Understand Production and Cost</vt:lpstr>
      <vt:lpstr>What determines cost?</vt:lpstr>
      <vt:lpstr>Technology and isoquants</vt:lpstr>
      <vt:lpstr>Technology and isoquants—continued</vt:lpstr>
      <vt:lpstr>Marginal rate of technical substitution</vt:lpstr>
      <vt:lpstr>Isocost lines</vt:lpstr>
      <vt:lpstr>The slope and position of isocost lines</vt:lpstr>
      <vt:lpstr>Minimum cost combination of capital and labor</vt:lpstr>
      <vt:lpstr>Different input price ratios lead to different input choices</vt:lpstr>
      <vt:lpstr>The changing input mix at Disney film animation</vt:lpstr>
      <vt:lpstr>Another look at cost minimization</vt:lpstr>
      <vt:lpstr>Interpreting the marginal rate of technical substitution</vt:lpstr>
      <vt:lpstr>Interpreting the MRTS—continued</vt:lpstr>
      <vt:lpstr>Interpreting the MRTS—continued again</vt:lpstr>
      <vt:lpstr>Do NFL teams behave efficiently?</vt:lpstr>
      <vt:lpstr>Expanding production in the short run</vt:lpstr>
      <vt:lpstr>Expanding production in the long run</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Sloan, Lindsey</cp:lastModifiedBy>
  <cp:revision>1551</cp:revision>
  <cp:lastPrinted>2012-08-26T22:27:34Z</cp:lastPrinted>
  <dcterms:created xsi:type="dcterms:W3CDTF">2010-11-05T19:39:20Z</dcterms:created>
  <dcterms:modified xsi:type="dcterms:W3CDTF">2014-01-14T15:03:58Z</dcterms:modified>
</cp:coreProperties>
</file>